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tags/tag11.xml" ContentType="application/vnd.openxmlformats-officedocument.presentationml.tags+xml"/>
  <Override PartName="/ppt/tags/tag1.xml" ContentType="application/vnd.openxmlformats-officedocument.presentationml.tags+xml"/>
  <Default Extension="bin" ContentType="application/vnd.openxmlformats-officedocument.presentationml.printerSettings"/>
  <Override PartName="/ppt/notesSlides/notesSlide30.xml" ContentType="application/vnd.openxmlformats-officedocument.presentationml.notesSlide+xml"/>
  <Override PartName="/ppt/tags/tag27.xml" ContentType="application/vnd.openxmlformats-officedocument.presentationml.tags+xml"/>
  <Override PartName="/ppt/tags/tag30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tags/tag15.xml" ContentType="application/vnd.openxmlformats-officedocument.presentationml.tags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5.xml" ContentType="application/vnd.openxmlformats-officedocument.presentationml.tags+xml"/>
  <Override PartName="/ppt/slides/slide23.xml" ContentType="application/vnd.openxmlformats-officedocument.presentationml.slide+xml"/>
  <Override PartName="/ppt/slides/slide42.xml" ContentType="application/vnd.openxmlformats-officedocument.presentationml.slide+xml"/>
  <Default Extension="fntdata" ContentType="application/x-fontdata"/>
  <Override PartName="/ppt/tags/tag20.xml" ContentType="application/vnd.openxmlformats-officedocument.presentationml.tags+xml"/>
  <Override PartName="/ppt/theme/theme1.xml" ContentType="application/vnd.openxmlformats-officedocument.theme+xml"/>
  <Override PartName="/ppt/notesSlides/notesSlide34.xml" ContentType="application/vnd.openxmlformats-officedocument.presentationml.notesSlide+xml"/>
  <Override PartName="/ppt/tags/tag34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9.xml" ContentType="application/vnd.openxmlformats-officedocument.presentationml.tags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tags/tag19.xml" ContentType="application/vnd.openxmlformats-officedocument.presentationml.tags+xml"/>
  <Override PartName="/ppt/slides/slide7.xml" ContentType="application/vnd.openxmlformats-officedocument.presentationml.slide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2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tags/tag12.xml" ContentType="application/vnd.openxmlformats-officedocument.presentationml.tags+xml"/>
  <Override PartName="/ppt/tags/tag2.xml" ContentType="application/vnd.openxmlformats-officedocument.presentationml.tags+xml"/>
  <Override PartName="/ppt/notesSlides/notesSlide31.xml" ContentType="application/vnd.openxmlformats-officedocument.presentationml.notesSlide+xml"/>
  <Override PartName="/ppt/tags/tag28.xml" ContentType="application/vnd.openxmlformats-officedocument.presentationml.tags+xml"/>
  <Override PartName="/ppt/slides/slide20.xml" ContentType="application/vnd.openxmlformats-officedocument.presentationml.slide+xml"/>
  <Override PartName="/ppt/tags/tag31.xml" ContentType="application/vnd.openxmlformats-officedocument.presentationml.tags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tags/tag16.xml" ContentType="application/vnd.openxmlformats-officedocument.presentationml.tags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tags/tag6.xml" ContentType="application/vnd.openxmlformats-officedocument.presentationml.tags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tags/tag21.xml" ContentType="application/vnd.openxmlformats-officedocument.presentationml.tags+xml"/>
  <Override PartName="/ppt/notesSlides/notesSlide35.xml" ContentType="application/vnd.openxmlformats-officedocument.presentationml.notesSlide+xml"/>
  <Override PartName="/ppt/tags/tag35.xml" ContentType="application/vnd.openxmlformats-officedocument.presentationml.tags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31.xml" ContentType="application/vnd.openxmlformats-officedocument.presentationml.slide+xml"/>
  <Override PartName="/ppt/notesSlides/notesSlide42.xml" ContentType="application/vnd.openxmlformats-officedocument.presentationml.notesSlide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Default Extension="emf" ContentType="image/x-emf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tags/tag13.xml" ContentType="application/vnd.openxmlformats-officedocument.presentationml.tags+xml"/>
  <Override PartName="/ppt/tags/tag3.xml" ContentType="application/vnd.openxmlformats-officedocument.presentationml.tags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tags/tag29.xml" ContentType="application/vnd.openxmlformats-officedocument.presentationml.tags+xml"/>
  <Override PartName="/ppt/tags/tag32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tags/tag7.xml" ContentType="application/vnd.openxmlformats-officedocument.presentationml.tags+xml"/>
  <Override PartName="/ppt/tags/tag17.xml" ContentType="application/vnd.openxmlformats-officedocument.presentationml.tags+xml"/>
  <Override PartName="/ppt/tags/tag22.xml" ContentType="application/vnd.openxmlformats-officedocument.presentationml.tags+xml"/>
  <Override PartName="/ppt/tags/tag36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Layouts/slideLayout7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tags/tag10.xml" ContentType="application/vnd.openxmlformats-officedocument.presentationml.tags+xml"/>
  <Override PartName="/ppt/viewProps.xml" ContentType="application/vnd.openxmlformats-officedocument.presentationml.viewProps+xml"/>
  <Override PartName="/ppt/tags/tag26.xml" ContentType="application/vnd.openxmlformats-officedocument.presentationml.tags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tags/tag14.xml" ContentType="application/vnd.openxmlformats-officedocument.presentationml.tags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tags/tag33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8.xml" ContentType="application/vnd.openxmlformats-officedocument.presentationml.tags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tags/tag18.xml" ContentType="application/vnd.openxmlformats-officedocument.presentationml.tags+xml"/>
  <Override PartName="/ppt/slides/slide6.xml" ContentType="application/vnd.openxmlformats-officedocument.presentationml.slide+xml"/>
  <Override PartName="/ppt/tags/tag23.xml" ContentType="application/vnd.openxmlformats-officedocument.presentationml.tags+xml"/>
  <Override PartName="/ppt/tags/tag37.xml" ContentType="application/vnd.openxmlformats-officedocument.presentationml.tags+xml"/>
  <Override PartName="/ppt/notesSlides/notesSlide40.xml" ContentType="application/vnd.openxmlformats-officedocument.presentationml.notesSlide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embedTrueTypeFonts="1" saveSubsetFonts="1">
  <p:sldMasterIdLst>
    <p:sldMasterId id="2147483744" r:id="rId1"/>
  </p:sldMasterIdLst>
  <p:notesMasterIdLst>
    <p:notesMasterId r:id="rId45"/>
  </p:notesMasterIdLst>
  <p:sldIdLst>
    <p:sldId id="256" r:id="rId2"/>
    <p:sldId id="485" r:id="rId3"/>
    <p:sldId id="510" r:id="rId4"/>
    <p:sldId id="511" r:id="rId5"/>
    <p:sldId id="512" r:id="rId6"/>
    <p:sldId id="513" r:id="rId7"/>
    <p:sldId id="515" r:id="rId8"/>
    <p:sldId id="516" r:id="rId9"/>
    <p:sldId id="517" r:id="rId10"/>
    <p:sldId id="518" r:id="rId11"/>
    <p:sldId id="519" r:id="rId12"/>
    <p:sldId id="521" r:id="rId13"/>
    <p:sldId id="523" r:id="rId14"/>
    <p:sldId id="524" r:id="rId15"/>
    <p:sldId id="525" r:id="rId16"/>
    <p:sldId id="526" r:id="rId17"/>
    <p:sldId id="527" r:id="rId18"/>
    <p:sldId id="528" r:id="rId19"/>
    <p:sldId id="529" r:id="rId20"/>
    <p:sldId id="530" r:id="rId21"/>
    <p:sldId id="531" r:id="rId22"/>
    <p:sldId id="532" r:id="rId23"/>
    <p:sldId id="534" r:id="rId24"/>
    <p:sldId id="533" r:id="rId25"/>
    <p:sldId id="535" r:id="rId26"/>
    <p:sldId id="536" r:id="rId27"/>
    <p:sldId id="537" r:id="rId28"/>
    <p:sldId id="554" r:id="rId29"/>
    <p:sldId id="539" r:id="rId30"/>
    <p:sldId id="495" r:id="rId31"/>
    <p:sldId id="540" r:id="rId32"/>
    <p:sldId id="542" r:id="rId33"/>
    <p:sldId id="543" r:id="rId34"/>
    <p:sldId id="544" r:id="rId35"/>
    <p:sldId id="545" r:id="rId36"/>
    <p:sldId id="546" r:id="rId37"/>
    <p:sldId id="547" r:id="rId38"/>
    <p:sldId id="548" r:id="rId39"/>
    <p:sldId id="550" r:id="rId40"/>
    <p:sldId id="551" r:id="rId41"/>
    <p:sldId id="552" r:id="rId42"/>
    <p:sldId id="500" r:id="rId43"/>
    <p:sldId id="553" r:id="rId44"/>
  </p:sldIdLst>
  <p:sldSz cx="9144000" cy="6858000" type="screen4x3"/>
  <p:notesSz cx="6858000" cy="9144000"/>
  <p:embeddedFontLst>
    <p:embeddedFont>
      <p:font typeface="맑은 고딕"/>
      <p:regular r:id="rId46"/>
      <p:bold r:id="rId47"/>
    </p:embeddedFont>
    <p:embeddedFont>
      <p:font typeface="cmr10"/>
      <p:regular r:id="rId48"/>
    </p:embeddedFont>
  </p:embeddedFontLst>
  <p:custDataLst>
    <p:tags r:id="rId50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  </p:ext>
    </p:extLst>
  </p:showPr>
  <p:clrMru>
    <a:srgbClr val="3333B2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481" autoAdjust="0"/>
    <p:restoredTop sz="94660"/>
  </p:normalViewPr>
  <p:slideViewPr>
    <p:cSldViewPr>
      <p:cViewPr varScale="1">
        <p:scale>
          <a:sx n="139" d="100"/>
          <a:sy n="139" d="100"/>
        </p:scale>
        <p:origin x="-149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tags" Target="tags/tag1.xml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Relationship Id="rId46" Type="http://schemas.openxmlformats.org/officeDocument/2006/relationships/font" Target="fonts/font1.fntdata"/><Relationship Id="rId47" Type="http://schemas.openxmlformats.org/officeDocument/2006/relationships/font" Target="fonts/font2.fntdata"/><Relationship Id="rId48" Type="http://schemas.openxmlformats.org/officeDocument/2006/relationships/font" Target="fonts/font3.fntdata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2336B-19D2-45AD-9BF8-D81C560CAA18}" type="datetimeFigureOut">
              <a:rPr lang="ko-KR" altLang="en-US" smtClean="0"/>
              <a:pPr/>
              <a:t>11/9/11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E5FEC-4E80-4E5C-BC17-ACF36A4DCB2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2845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12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14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15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18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19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20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22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23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24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25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26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27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28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29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30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31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32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33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34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35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36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37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38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39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40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41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42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43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E5FEC-4E80-4E5C-BC17-ACF36A4DCB28}" type="slidenum">
              <a:rPr lang="ko-KR" altLang="en-US" smtClean="0"/>
              <a:pPr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0641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B9CA-18F5-4230-A118-2DCCAE706518}" type="datetimeFigureOut">
              <a:rPr lang="ko-KR" altLang="en-US" smtClean="0"/>
              <a:pPr/>
              <a:t>11/9/11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821E-FB65-4FF9-9799-9C0DE8BE251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7666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B9CA-18F5-4230-A118-2DCCAE706518}" type="datetimeFigureOut">
              <a:rPr lang="ko-KR" altLang="en-US" smtClean="0"/>
              <a:pPr/>
              <a:t>11/9/11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821E-FB65-4FF9-9799-9C0DE8BE251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862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B9CA-18F5-4230-A118-2DCCAE706518}" type="datetimeFigureOut">
              <a:rPr lang="ko-KR" altLang="en-US" smtClean="0"/>
              <a:pPr/>
              <a:t>11/9/11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821E-FB65-4FF9-9799-9C0DE8BE251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518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3333B2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3333B2"/>
                </a:solidFill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B9CA-18F5-4230-A118-2DCCAE706518}" type="datetimeFigureOut">
              <a:rPr lang="ko-KR" altLang="en-US" smtClean="0"/>
              <a:pPr/>
              <a:t>11/9/11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821E-FB65-4FF9-9799-9C0DE8BE251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0534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B9CA-18F5-4230-A118-2DCCAE706518}" type="datetimeFigureOut">
              <a:rPr lang="ko-KR" altLang="en-US" smtClean="0"/>
              <a:pPr/>
              <a:t>11/9/11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821E-FB65-4FF9-9799-9C0DE8BE251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8406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B9CA-18F5-4230-A118-2DCCAE706518}" type="datetimeFigureOut">
              <a:rPr lang="ko-KR" altLang="en-US" smtClean="0"/>
              <a:pPr/>
              <a:t>11/9/11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821E-FB65-4FF9-9799-9C0DE8BE251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154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B9CA-18F5-4230-A118-2DCCAE706518}" type="datetimeFigureOut">
              <a:rPr lang="ko-KR" altLang="en-US" smtClean="0"/>
              <a:pPr/>
              <a:t>11/9/11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821E-FB65-4FF9-9799-9C0DE8BE251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7129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B9CA-18F5-4230-A118-2DCCAE706518}" type="datetimeFigureOut">
              <a:rPr lang="ko-KR" altLang="en-US" smtClean="0"/>
              <a:pPr/>
              <a:t>11/9/11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821E-FB65-4FF9-9799-9C0DE8BE251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114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B9CA-18F5-4230-A118-2DCCAE706518}" type="datetimeFigureOut">
              <a:rPr lang="ko-KR" altLang="en-US" smtClean="0"/>
              <a:pPr/>
              <a:t>11/9/11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821E-FB65-4FF9-9799-9C0DE8BE251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377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B9CA-18F5-4230-A118-2DCCAE706518}" type="datetimeFigureOut">
              <a:rPr lang="ko-KR" altLang="en-US" smtClean="0"/>
              <a:pPr/>
              <a:t>11/9/11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821E-FB65-4FF9-9799-9C0DE8BE251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493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B9CA-18F5-4230-A118-2DCCAE706518}" type="datetimeFigureOut">
              <a:rPr lang="ko-KR" altLang="en-US" smtClean="0"/>
              <a:pPr/>
              <a:t>11/9/11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821E-FB65-4FF9-9799-9C0DE8BE251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544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BB9CA-18F5-4230-A118-2DCCAE706518}" type="datetimeFigureOut">
              <a:rPr lang="ko-KR" altLang="en-US" smtClean="0"/>
              <a:pPr/>
              <a:t>11/9/11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3821E-FB65-4FF9-9799-9C0DE8BE251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185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8.png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8.png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image" Target="../media/image9.emf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0.xml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image" Target="../media/image12.emf"/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3.xml"/><Relationship Id="rId6" Type="http://schemas.openxmlformats.org/officeDocument/2006/relationships/image" Target="../media/image13.emf"/><Relationship Id="rId7" Type="http://schemas.openxmlformats.org/officeDocument/2006/relationships/image" Target="../media/image14.emf"/><Relationship Id="rId8" Type="http://schemas.openxmlformats.org/officeDocument/2006/relationships/image" Target="../media/image15.emf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4" Type="http://schemas.openxmlformats.org/officeDocument/2006/relationships/image" Target="../media/image13.emf"/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30.xml"/><Relationship Id="rId6" Type="http://schemas.openxmlformats.org/officeDocument/2006/relationships/image" Target="../media/image18.emf"/><Relationship Id="rId7" Type="http://schemas.openxmlformats.org/officeDocument/2006/relationships/image" Target="../media/image19.emf"/><Relationship Id="rId8" Type="http://schemas.openxmlformats.org/officeDocument/2006/relationships/image" Target="../media/image20.emf"/><Relationship Id="rId1" Type="http://schemas.openxmlformats.org/officeDocument/2006/relationships/tags" Target="../tags/tag19.xml"/><Relationship Id="rId2" Type="http://schemas.openxmlformats.org/officeDocument/2006/relationships/tags" Target="../tags/tag2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1.xml"/><Relationship Id="rId5" Type="http://schemas.openxmlformats.org/officeDocument/2006/relationships/image" Target="../media/image18.emf"/><Relationship Id="rId6" Type="http://schemas.openxmlformats.org/officeDocument/2006/relationships/image" Target="../media/image21.emf"/><Relationship Id="rId1" Type="http://schemas.openxmlformats.org/officeDocument/2006/relationships/tags" Target="../tags/tag22.xml"/><Relationship Id="rId2" Type="http://schemas.openxmlformats.org/officeDocument/2006/relationships/tags" Target="../tags/tag2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2.xml"/><Relationship Id="rId5" Type="http://schemas.openxmlformats.org/officeDocument/2006/relationships/image" Target="../media/image22.emf"/><Relationship Id="rId6" Type="http://schemas.openxmlformats.org/officeDocument/2006/relationships/image" Target="../media/image23.emf"/><Relationship Id="rId1" Type="http://schemas.openxmlformats.org/officeDocument/2006/relationships/tags" Target="../tags/tag24.xml"/><Relationship Id="rId2" Type="http://schemas.openxmlformats.org/officeDocument/2006/relationships/tags" Target="../tags/tag2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3.xml"/><Relationship Id="rId5" Type="http://schemas.openxmlformats.org/officeDocument/2006/relationships/image" Target="../media/image22.emf"/><Relationship Id="rId6" Type="http://schemas.openxmlformats.org/officeDocument/2006/relationships/image" Target="../media/image24.emf"/><Relationship Id="rId1" Type="http://schemas.openxmlformats.org/officeDocument/2006/relationships/tags" Target="../tags/tag26.xml"/><Relationship Id="rId2" Type="http://schemas.openxmlformats.org/officeDocument/2006/relationships/tags" Target="../tags/tag2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34.xml"/><Relationship Id="rId6" Type="http://schemas.openxmlformats.org/officeDocument/2006/relationships/image" Target="../media/image25.emf"/><Relationship Id="rId7" Type="http://schemas.openxmlformats.org/officeDocument/2006/relationships/image" Target="../media/image26.emf"/><Relationship Id="rId8" Type="http://schemas.openxmlformats.org/officeDocument/2006/relationships/image" Target="../media/image27.emf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5.xml"/><Relationship Id="rId5" Type="http://schemas.openxmlformats.org/officeDocument/2006/relationships/image" Target="../media/image28.emf"/><Relationship Id="rId6" Type="http://schemas.openxmlformats.org/officeDocument/2006/relationships/image" Target="../media/image29.emf"/><Relationship Id="rId1" Type="http://schemas.openxmlformats.org/officeDocument/2006/relationships/tags" Target="../tags/tag31.xml"/><Relationship Id="rId2" Type="http://schemas.openxmlformats.org/officeDocument/2006/relationships/tags" Target="../tags/tag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4" Type="http://schemas.openxmlformats.org/officeDocument/2006/relationships/image" Target="../media/image30.emf"/><Relationship Id="rId1" Type="http://schemas.openxmlformats.org/officeDocument/2006/relationships/tags" Target="../tags/tag33.x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8.xml"/><Relationship Id="rId5" Type="http://schemas.openxmlformats.org/officeDocument/2006/relationships/image" Target="../media/image12.emf"/><Relationship Id="rId6" Type="http://schemas.openxmlformats.org/officeDocument/2006/relationships/image" Target="../media/image31.emf"/><Relationship Id="rId1" Type="http://schemas.openxmlformats.org/officeDocument/2006/relationships/tags" Target="../tags/tag34.xml"/><Relationship Id="rId2" Type="http://schemas.openxmlformats.org/officeDocument/2006/relationships/tags" Target="../tags/tag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3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9.xml"/><Relationship Id="rId5" Type="http://schemas.openxmlformats.org/officeDocument/2006/relationships/image" Target="../media/image12.emf"/><Relationship Id="rId6" Type="http://schemas.openxmlformats.org/officeDocument/2006/relationships/image" Target="../media/image32.emf"/><Relationship Id="rId1" Type="http://schemas.openxmlformats.org/officeDocument/2006/relationships/tags" Target="../tags/tag36.xml"/><Relationship Id="rId2" Type="http://schemas.openxmlformats.org/officeDocument/2006/relationships/tags" Target="../tags/tag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3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6.xml"/><Relationship Id="rId5" Type="http://schemas.openxmlformats.org/officeDocument/2006/relationships/image" Target="../media/image6.emf"/><Relationship Id="rId6" Type="http://schemas.openxmlformats.org/officeDocument/2006/relationships/image" Target="../media/image7.emf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8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95536" y="1022871"/>
            <a:ext cx="8424936" cy="1758057"/>
          </a:xfrm>
        </p:spPr>
        <p:txBody>
          <a:bodyPr>
            <a:noAutofit/>
          </a:bodyPr>
          <a:lstStyle/>
          <a:p>
            <a:r>
              <a:rPr lang="en-US" altLang="ko-KR" sz="3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3200" dirty="0" smtClean="0">
                <a:solidFill>
                  <a:srgbClr val="3333B2"/>
                </a:solidFill>
              </a:rPr>
              <a:t>An Empirical Study on the Rewritability </a:t>
            </a:r>
            <a:br>
              <a:rPr lang="en-US" altLang="ko-KR" sz="3200" dirty="0" smtClean="0">
                <a:solidFill>
                  <a:srgbClr val="3333B2"/>
                </a:solidFill>
              </a:rPr>
            </a:br>
            <a:r>
              <a:rPr lang="en-US" altLang="ko-KR" sz="3200" dirty="0" smtClean="0">
                <a:solidFill>
                  <a:srgbClr val="3333B2"/>
                </a:solidFill>
              </a:rPr>
              <a:t>of the </a:t>
            </a:r>
            <a:r>
              <a:rPr lang="en-US" altLang="ko-KR" sz="3200" dirty="0" smtClean="0">
                <a:solidFill>
                  <a:srgbClr val="3333B2"/>
                </a:solidFill>
                <a:latin typeface="Courier New" pitchFamily="49" charset="0"/>
                <a:cs typeface="Courier New" pitchFamily="49" charset="0"/>
              </a:rPr>
              <a:t>with</a:t>
            </a:r>
            <a:r>
              <a:rPr lang="en-US" altLang="ko-KR" sz="3200" dirty="0" smtClean="0">
                <a:solidFill>
                  <a:srgbClr val="3333B2"/>
                </a:solidFill>
              </a:rPr>
              <a:t> Statement in JavaScript</a:t>
            </a:r>
            <a:endParaRPr lang="ko-KR" altLang="en-US" sz="3200" dirty="0">
              <a:solidFill>
                <a:srgbClr val="3333B2"/>
              </a:solidFill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971600" y="3140968"/>
            <a:ext cx="7344816" cy="2592288"/>
          </a:xfrm>
        </p:spPr>
        <p:txBody>
          <a:bodyPr>
            <a:normAutofit lnSpcReduction="10000"/>
          </a:bodyPr>
          <a:lstStyle/>
          <a:p>
            <a:r>
              <a:rPr lang="en-US" altLang="ko-KR" sz="2400" dirty="0" smtClean="0">
                <a:solidFill>
                  <a:schemeClr val="tx1"/>
                </a:solidFill>
                <a:latin typeface="+mj-ea"/>
                <a:ea typeface="+mj-ea"/>
              </a:rPr>
              <a:t>Changhee Park</a:t>
            </a:r>
          </a:p>
          <a:p>
            <a:r>
              <a:rPr lang="en-US" altLang="ko-KR" sz="2400" dirty="0" smtClean="0">
                <a:solidFill>
                  <a:schemeClr val="tx1"/>
                </a:solidFill>
                <a:latin typeface="+mj-ea"/>
                <a:ea typeface="+mj-ea"/>
              </a:rPr>
              <a:t>(Joint work with Hongki Lee and Sukyoung Ryu)</a:t>
            </a:r>
          </a:p>
          <a:p>
            <a:endParaRPr lang="en-US" altLang="ko-KR" sz="18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ko-KR" sz="18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en-US" altLang="ko-KR" sz="2000" dirty="0" smtClean="0">
                <a:solidFill>
                  <a:schemeClr val="tx1"/>
                </a:solidFill>
                <a:latin typeface="+mj-ea"/>
                <a:ea typeface="+mj-ea"/>
              </a:rPr>
              <a:t>PLRG @ KAIST</a:t>
            </a:r>
          </a:p>
          <a:p>
            <a:endParaRPr lang="en-US" altLang="ko-KR" sz="1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en-US" altLang="ko-KR" sz="2400" dirty="0" smtClean="0">
                <a:solidFill>
                  <a:schemeClr val="tx1"/>
                </a:solidFill>
                <a:latin typeface="+mj-ea"/>
                <a:ea typeface="+mj-ea"/>
              </a:rPr>
              <a:t>October 23, 2011</a:t>
            </a:r>
            <a:endParaRPr lang="ko-KR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444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Bad Parts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576064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Infeasible static analysis</a:t>
            </a:r>
          </a:p>
          <a:p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675748" y="2276872"/>
            <a:ext cx="4086389" cy="269126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5580112" y="2276872"/>
            <a:ext cx="2952328" cy="38164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333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obj1, obj2, fun1</a:t>
            </a: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16216" y="1979548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/>
              <a:t>Global</a:t>
            </a:r>
            <a:endParaRPr lang="ko-KR" altLang="en-US" sz="1600" b="1" dirty="0"/>
          </a:p>
        </p:txBody>
      </p:sp>
      <p:sp>
        <p:nvSpPr>
          <p:cNvPr id="9" name="직사각형 8"/>
          <p:cNvSpPr/>
          <p:nvPr/>
        </p:nvSpPr>
        <p:spPr>
          <a:xfrm>
            <a:off x="5868144" y="3140968"/>
            <a:ext cx="2448272" cy="2808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obj, localvar1</a:t>
            </a:r>
          </a:p>
          <a:p>
            <a:endParaRPr lang="en-US" altLang="ko-K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32240" y="2780928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/>
              <a:t>fun1</a:t>
            </a:r>
            <a:endParaRPr lang="ko-KR" altLang="en-US" sz="1600" b="1" dirty="0"/>
          </a:p>
        </p:txBody>
      </p:sp>
      <p:sp>
        <p:nvSpPr>
          <p:cNvPr id="3" name="직사각형 2"/>
          <p:cNvSpPr/>
          <p:nvPr/>
        </p:nvSpPr>
        <p:spPr>
          <a:xfrm>
            <a:off x="611560" y="4365104"/>
            <a:ext cx="1545876" cy="36004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6156176" y="3933056"/>
            <a:ext cx="1872208" cy="18722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altLang="ko-KR" dirty="0" smtClean="0">
                <a:solidFill>
                  <a:srgbClr val="0070C0"/>
                </a:solidFill>
              </a:rPr>
              <a:t>one</a:t>
            </a: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44208" y="3594502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/>
              <a:t>w</a:t>
            </a:r>
            <a:r>
              <a:rPr lang="en-US" altLang="ko-KR" sz="1600" b="1" dirty="0" smtClean="0"/>
              <a:t>ith : obj1</a:t>
            </a: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665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Bad Parts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576064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Infeasible static analysis</a:t>
            </a:r>
          </a:p>
          <a:p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675748" y="2276872"/>
            <a:ext cx="4086389" cy="269126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5580112" y="2276872"/>
            <a:ext cx="2952328" cy="38164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333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obj1, obj2, fun1</a:t>
            </a: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16216" y="1979548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/>
              <a:t>Global</a:t>
            </a:r>
            <a:endParaRPr lang="ko-KR" altLang="en-US" sz="1600" b="1" dirty="0"/>
          </a:p>
        </p:txBody>
      </p:sp>
      <p:sp>
        <p:nvSpPr>
          <p:cNvPr id="9" name="직사각형 8"/>
          <p:cNvSpPr/>
          <p:nvPr/>
        </p:nvSpPr>
        <p:spPr>
          <a:xfrm>
            <a:off x="5868144" y="3140968"/>
            <a:ext cx="2448272" cy="2808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obj, localvar1</a:t>
            </a:r>
          </a:p>
          <a:p>
            <a:endParaRPr lang="en-US" altLang="ko-K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32240" y="2780928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/>
              <a:t>fun1</a:t>
            </a:r>
            <a:endParaRPr lang="ko-KR" altLang="en-US" sz="1600" b="1" dirty="0"/>
          </a:p>
        </p:txBody>
      </p:sp>
      <p:sp>
        <p:nvSpPr>
          <p:cNvPr id="3" name="직사각형 2"/>
          <p:cNvSpPr/>
          <p:nvPr/>
        </p:nvSpPr>
        <p:spPr>
          <a:xfrm>
            <a:off x="611560" y="4653136"/>
            <a:ext cx="1545876" cy="31499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6156176" y="3933056"/>
            <a:ext cx="1872208" cy="18722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altLang="ko-KR" dirty="0" smtClean="0">
                <a:solidFill>
                  <a:srgbClr val="0070C0"/>
                </a:solidFill>
              </a:rPr>
              <a:t>two</a:t>
            </a: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44208" y="3594502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/>
              <a:t>w</a:t>
            </a:r>
            <a:r>
              <a:rPr lang="en-US" altLang="ko-KR" sz="1600" b="1" dirty="0" smtClean="0"/>
              <a:t>ith : obj2</a:t>
            </a: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4527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Empirical Study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14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1584176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statements used in real-world</a:t>
            </a:r>
          </a:p>
          <a:p>
            <a:pPr lvl="1"/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Amount</a:t>
            </a:r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  <a:p>
            <a:pPr lvl="1"/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Usage patterns </a:t>
            </a:r>
          </a:p>
          <a:p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424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Methodology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4176464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Real-world JavaScript code </a:t>
            </a:r>
          </a:p>
          <a:p>
            <a:pPr lvl="1"/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100(98) w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orldwid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e most popular web sites by </a:t>
            </a:r>
            <a:r>
              <a:rPr lang="en-US" altLang="ko-KR" dirty="0" smtClean="0">
                <a:latin typeface="cmr10"/>
                <a:ea typeface="돋움" pitchFamily="50" charset="-127"/>
                <a:cs typeface="Times New Roman" pitchFamily="18" charset="0"/>
              </a:rPr>
              <a:t>alexa.com</a:t>
            </a:r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Tool</a:t>
            </a:r>
          </a:p>
          <a:p>
            <a:pPr lvl="1"/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TracingSafari, </a:t>
            </a:r>
            <a:r>
              <a:rPr lang="en-US" altLang="ko-KR" dirty="0">
                <a:latin typeface="+mj-lt"/>
                <a:ea typeface="돋움" pitchFamily="50" charset="-127"/>
                <a:cs typeface="Times New Roman" pitchFamily="18" charset="0"/>
              </a:rPr>
              <a:t>P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urdue University</a:t>
            </a:r>
            <a:endParaRPr lang="en-US" altLang="ko-KR" dirty="0">
              <a:latin typeface="+mj-lt"/>
              <a:ea typeface="돋움" pitchFamily="50" charset="-127"/>
              <a:cs typeface="Times New Roman" pitchFamily="18" charset="0"/>
            </a:endParaRPr>
          </a:p>
          <a:p>
            <a:pPr lvl="2"/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Customized version of WebKit </a:t>
            </a:r>
          </a:p>
          <a:p>
            <a:pPr lvl="1"/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Static analyzer using the Rhino parser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968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Methodology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4176464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Two data sets</a:t>
            </a:r>
          </a:p>
          <a:p>
            <a:pPr marL="457200" lvl="1" indent="0">
              <a:buNone/>
            </a:pPr>
            <a:r>
              <a:rPr lang="en-US" altLang="ko-KR" dirty="0" smtClean="0">
                <a:latin typeface="cmr10"/>
                <a:ea typeface="돋움" pitchFamily="50" charset="-127"/>
                <a:cs typeface="Times New Roman" pitchFamily="18" charset="0"/>
              </a:rPr>
              <a:t>-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  <a:latin typeface="cmr10"/>
                <a:ea typeface="돋움" pitchFamily="50" charset="-127"/>
                <a:cs typeface="Times New Roman" pitchFamily="18" charset="0"/>
              </a:rPr>
              <a:t> LOADING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set</a:t>
            </a:r>
          </a:p>
          <a:p>
            <a:pPr lvl="2"/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JavaScript code collected for 30s at loading time</a:t>
            </a:r>
          </a:p>
          <a:p>
            <a:pPr lvl="1"/>
            <a:endParaRPr lang="en-US" altLang="ko-KR" dirty="0">
              <a:solidFill>
                <a:schemeClr val="accent6">
                  <a:lumMod val="75000"/>
                </a:schemeClr>
              </a:solidFill>
              <a:latin typeface="+mj-lt"/>
              <a:ea typeface="돋움" pitchFamily="50" charset="-127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en-US" altLang="ko-KR" dirty="0" smtClean="0">
                <a:latin typeface="cmr10"/>
                <a:ea typeface="돋움" pitchFamily="50" charset="-127"/>
                <a:cs typeface="Times New Roman" pitchFamily="18" charset="0"/>
              </a:rPr>
              <a:t>-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  <a:latin typeface="cmr10"/>
                <a:ea typeface="돋움" pitchFamily="50" charset="-127"/>
                <a:cs typeface="Times New Roman" pitchFamily="18" charset="0"/>
              </a:rPr>
              <a:t> INTERACTION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set</a:t>
            </a:r>
          </a:p>
          <a:p>
            <a:pPr lvl="2"/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JavaScript code collected for 2 minutes with user interactions(mouse click events)</a:t>
            </a:r>
          </a:p>
          <a:p>
            <a:pPr lvl="2">
              <a:buFontTx/>
              <a:buChar char="-"/>
            </a:pPr>
            <a:endParaRPr lang="en-US" altLang="ko-KR" dirty="0">
              <a:latin typeface="+mj-lt"/>
              <a:ea typeface="돋움" pitchFamily="50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843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Methodology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4176464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Three kinds of </a:t>
            </a:r>
            <a:r>
              <a:rPr lang="en-US" altLang="ko-KR" dirty="0" smtClean="0">
                <a:solidFill>
                  <a:schemeClr val="tx1"/>
                </a:solidFill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statement</a:t>
            </a:r>
          </a:p>
          <a:p>
            <a:pPr lvl="1"/>
            <a:r>
              <a:rPr lang="en-US" altLang="ko-KR" dirty="0">
                <a:latin typeface="+mj-lt"/>
                <a:ea typeface="돋움" pitchFamily="50" charset="-127"/>
                <a:cs typeface="Times New Roman" pitchFamily="18" charset="0"/>
              </a:rPr>
              <a:t>S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tatic </a:t>
            </a:r>
            <a:r>
              <a:rPr lang="en-US" altLang="ko-KR" dirty="0" smtClean="0">
                <a:latin typeface="cmr10"/>
                <a:ea typeface="돋움" pitchFamily="50" charset="-127"/>
                <a:cs typeface="Times New Roman" pitchFamily="18" charset="0"/>
              </a:rPr>
              <a:t>with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statements</a:t>
            </a:r>
          </a:p>
          <a:p>
            <a:pPr lvl="2"/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Static </a:t>
            </a: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keyword detected by the Rhino Parser (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  <a:ea typeface="돋움" pitchFamily="50" charset="-127"/>
                <a:cs typeface="Times New Roman" pitchFamily="18" charset="0"/>
              </a:rPr>
              <a:t>static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)</a:t>
            </a:r>
          </a:p>
          <a:p>
            <a:pPr marL="914400" lvl="2" indent="0">
              <a:buNone/>
            </a:pPr>
            <a:endParaRPr lang="en-US" altLang="ko-KR" dirty="0">
              <a:latin typeface="+mj-lt"/>
              <a:ea typeface="돋움" pitchFamily="50" charset="-127"/>
              <a:cs typeface="Times New Roman" pitchFamily="18" charset="0"/>
            </a:endParaRPr>
          </a:p>
          <a:p>
            <a:pPr lvl="1"/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Executed </a:t>
            </a: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statements</a:t>
            </a:r>
          </a:p>
          <a:p>
            <a:pPr lvl="2"/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statements evaluated by the interpreter (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돋움" pitchFamily="50" charset="-127"/>
                <a:cs typeface="Times New Roman" pitchFamily="18" charset="0"/>
              </a:rPr>
              <a:t>executed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843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Methodology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4176464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Three kinds of </a:t>
            </a:r>
            <a:r>
              <a:rPr lang="en-US" altLang="ko-KR" dirty="0" smtClean="0">
                <a:solidFill>
                  <a:schemeClr val="tx1"/>
                </a:solidFill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statement</a:t>
            </a:r>
          </a:p>
          <a:p>
            <a:pPr lvl="1"/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Dynamic </a:t>
            </a: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statements</a:t>
            </a:r>
          </a:p>
          <a:p>
            <a:pPr lvl="2"/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Dynamically instrumented and executed </a:t>
            </a: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statements (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돋움" pitchFamily="50" charset="-127"/>
                <a:cs typeface="Times New Roman" pitchFamily="18" charset="0"/>
              </a:rPr>
              <a:t>dynamic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)</a:t>
            </a:r>
          </a:p>
          <a:p>
            <a:pPr lvl="2"/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By filtering out static </a:t>
            </a: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statements from executed </a:t>
            </a: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statements</a:t>
            </a:r>
          </a:p>
          <a:p>
            <a:pPr marL="914400" lvl="2" indent="0">
              <a:buNone/>
            </a:pPr>
            <a:endParaRPr lang="en-US" altLang="ko-KR" dirty="0">
              <a:latin typeface="+mj-lt"/>
              <a:ea typeface="돋움" pitchFamily="50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664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Amount of </a:t>
            </a: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 Statements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6495788"/>
              </p:ext>
            </p:extLst>
          </p:nvPr>
        </p:nvGraphicFramePr>
        <p:xfrm>
          <a:off x="827584" y="1988840"/>
          <a:ext cx="6696746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56184"/>
                <a:gridCol w="1554584"/>
                <a:gridCol w="1742989"/>
                <a:gridCol w="1742989"/>
              </a:tblGrid>
              <a:tr h="3657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Type of </a:t>
                      </a:r>
                      <a:r>
                        <a:rPr lang="en-US" altLang="ko-KR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with</a:t>
                      </a:r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lt1"/>
                          </a:solidFill>
                        </a:rPr>
                        <a:t>Web</a:t>
                      </a:r>
                      <a:r>
                        <a:rPr lang="en-US" altLang="ko-KR" baseline="0" dirty="0" smtClean="0">
                          <a:solidFill>
                            <a:schemeClr val="lt1"/>
                          </a:solidFill>
                        </a:rPr>
                        <a:t> sites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with</a:t>
                      </a:r>
                      <a:r>
                        <a:rPr lang="en-US" altLang="ko-KR" baseline="0" dirty="0" smtClean="0">
                          <a:solidFill>
                            <a:schemeClr val="bg1"/>
                          </a:solidFill>
                        </a:rPr>
                        <a:t> counts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Unique</a:t>
                      </a:r>
                      <a:r>
                        <a:rPr lang="en-US" altLang="ko-KR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ko-KR" baseline="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with</a:t>
                      </a:r>
                      <a:r>
                        <a:rPr lang="en-US" altLang="ko-KR" baseline="0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2531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Static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dk1"/>
                          </a:solidFill>
                        </a:rPr>
                        <a:t>15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531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Executed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531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Dynamic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504056"/>
          </a:xfrm>
          <a:noFill/>
        </p:spPr>
        <p:txBody>
          <a:bodyPr>
            <a:normAutofit lnSpcReduction="10000"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cmr10"/>
                <a:ea typeface="돋움" pitchFamily="50" charset="-127"/>
                <a:cs typeface="Times New Roman" pitchFamily="18" charset="0"/>
              </a:rPr>
              <a:t>LOADING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set</a:t>
            </a:r>
          </a:p>
          <a:p>
            <a:pPr marL="914400" lvl="2" indent="0">
              <a:buNone/>
            </a:pPr>
            <a:endParaRPr lang="en-US" altLang="ko-KR" dirty="0">
              <a:latin typeface="+mj-lt"/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67544" y="3717032"/>
            <a:ext cx="8147248" cy="5040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3333B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>
                <a:solidFill>
                  <a:schemeClr val="tx1"/>
                </a:solidFill>
                <a:latin typeface="cmr10"/>
                <a:ea typeface="돋움" pitchFamily="50" charset="-127"/>
                <a:cs typeface="Times New Roman" pitchFamily="18" charset="0"/>
              </a:rPr>
              <a:t>INTERACTION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set</a:t>
            </a:r>
          </a:p>
          <a:p>
            <a:pPr marL="914400" lvl="2" indent="0">
              <a:buFont typeface="Arial" pitchFamily="34" charset="0"/>
              <a:buNone/>
            </a:pPr>
            <a:endParaRPr lang="en-US" altLang="ko-KR" dirty="0">
              <a:latin typeface="+mj-lt"/>
              <a:ea typeface="돋움" pitchFamily="50" charset="-127"/>
              <a:cs typeface="Times New Roman" pitchFamily="18" charset="0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1245645"/>
              </p:ext>
            </p:extLst>
          </p:nvPr>
        </p:nvGraphicFramePr>
        <p:xfrm>
          <a:off x="827584" y="4342224"/>
          <a:ext cx="6696746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56184"/>
                <a:gridCol w="1554584"/>
                <a:gridCol w="1742989"/>
                <a:gridCol w="1742989"/>
              </a:tblGrid>
              <a:tr h="3657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Type of </a:t>
                      </a:r>
                      <a:r>
                        <a:rPr lang="en-US" altLang="ko-KR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with</a:t>
                      </a:r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lt1"/>
                          </a:solidFill>
                        </a:rPr>
                        <a:t>Web</a:t>
                      </a:r>
                      <a:r>
                        <a:rPr lang="en-US" altLang="ko-KR" baseline="0" dirty="0" smtClean="0">
                          <a:solidFill>
                            <a:schemeClr val="lt1"/>
                          </a:solidFill>
                        </a:rPr>
                        <a:t> sites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with</a:t>
                      </a:r>
                      <a:r>
                        <a:rPr lang="en-US" altLang="ko-KR" baseline="0" dirty="0" smtClean="0">
                          <a:solidFill>
                            <a:schemeClr val="bg1"/>
                          </a:solidFill>
                        </a:rPr>
                        <a:t> counts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Unique</a:t>
                      </a:r>
                      <a:r>
                        <a:rPr lang="en-US" altLang="ko-KR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ko-KR" baseline="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with</a:t>
                      </a:r>
                      <a:r>
                        <a:rPr lang="en-US" altLang="ko-KR" baseline="0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2531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Static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dk1"/>
                          </a:solidFill>
                        </a:rPr>
                        <a:t>38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2,245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573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531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Executed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1,232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215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531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Dynamic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308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5807775"/>
              </p:ext>
            </p:extLst>
          </p:nvPr>
        </p:nvGraphicFramePr>
        <p:xfrm>
          <a:off x="7596336" y="1988840"/>
          <a:ext cx="1368152" cy="1459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68152"/>
              </a:tblGrid>
              <a:tr h="3358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</a:rPr>
                        <a:t>Duplicates</a:t>
                      </a:r>
                      <a:endParaRPr lang="ko-KR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ko-KR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9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66.6%</a:t>
                      </a:r>
                      <a:endParaRPr lang="ko-KR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61.5%</a:t>
                      </a:r>
                      <a:endParaRPr lang="ko-KR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89425337"/>
              </p:ext>
            </p:extLst>
          </p:nvPr>
        </p:nvGraphicFramePr>
        <p:xfrm>
          <a:off x="7596336" y="4346064"/>
          <a:ext cx="1368152" cy="1459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68152"/>
              </a:tblGrid>
              <a:tr h="3358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</a:rPr>
                        <a:t>Duplicates</a:t>
                      </a:r>
                      <a:endParaRPr lang="ko-KR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74.4%</a:t>
                      </a:r>
                      <a:endParaRPr lang="ko-KR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9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82.5%</a:t>
                      </a:r>
                      <a:endParaRPr lang="ko-KR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81.8%</a:t>
                      </a:r>
                      <a:endParaRPr lang="ko-KR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509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Usage Patterns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4104456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Seven usage patterns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dirty="0" smtClean="0">
                <a:latin typeface="cmr10"/>
                <a:ea typeface="돋움" pitchFamily="50" charset="-127"/>
                <a:cs typeface="Times New Roman" pitchFamily="18" charset="0"/>
              </a:rPr>
              <a:t>DOMAccess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pattern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dirty="0" smtClean="0">
                <a:latin typeface="cmr10"/>
                <a:ea typeface="돋움" pitchFamily="50" charset="-127"/>
                <a:cs typeface="Times New Roman" pitchFamily="18" charset="0"/>
              </a:rPr>
              <a:t>This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pattern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dirty="0" smtClean="0">
                <a:solidFill>
                  <a:schemeClr val="tx1"/>
                </a:solidFill>
                <a:latin typeface="cmr10"/>
                <a:ea typeface="돋움" pitchFamily="50" charset="-127"/>
                <a:cs typeface="Times New Roman" pitchFamily="18" charset="0"/>
              </a:rPr>
              <a:t>Global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pattern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dirty="0" smtClean="0">
                <a:latin typeface="cmr10"/>
                <a:ea typeface="돋움" pitchFamily="50" charset="-127"/>
                <a:cs typeface="Times New Roman" pitchFamily="18" charset="0"/>
              </a:rPr>
              <a:t>Empty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pattern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dirty="0" smtClean="0">
                <a:solidFill>
                  <a:schemeClr val="tx1"/>
                </a:solidFill>
                <a:latin typeface="cmr10"/>
                <a:ea typeface="돋움" pitchFamily="50" charset="-127"/>
                <a:cs typeface="Times New Roman" pitchFamily="18" charset="0"/>
              </a:rPr>
              <a:t>Template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pattern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dirty="0" smtClean="0">
                <a:latin typeface="cmr10"/>
                <a:ea typeface="돋움" pitchFamily="50" charset="-127"/>
                <a:cs typeface="Times New Roman" pitchFamily="18" charset="0"/>
              </a:rPr>
              <a:t>Generator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pattern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dirty="0" smtClean="0">
                <a:solidFill>
                  <a:schemeClr val="tx1"/>
                </a:solidFill>
                <a:latin typeface="cmr10"/>
                <a:ea typeface="돋움" pitchFamily="50" charset="-127"/>
                <a:cs typeface="Times New Roman" pitchFamily="18" charset="0"/>
              </a:rPr>
              <a:t>Others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pattern</a:t>
            </a:r>
          </a:p>
          <a:p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3030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Usage Patterns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2808312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tx1"/>
                </a:solidFill>
                <a:latin typeface="cmr10"/>
                <a:ea typeface="돋움" pitchFamily="50" charset="-127"/>
                <a:cs typeface="Times New Roman" pitchFamily="18" charset="0"/>
              </a:rPr>
              <a:t>1. DOMAccess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pattern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object : DOM element</a:t>
            </a:r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  <a:p>
            <a:pPr marL="914400" lvl="1" indent="-514350">
              <a:buFont typeface="Arial" pitchFamily="34" charset="0"/>
              <a:buChar char="•"/>
            </a:pP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Example from </a:t>
            </a:r>
            <a:r>
              <a:rPr lang="en-US" altLang="ko-KR" dirty="0" smtClean="0">
                <a:latin typeface="cmr10"/>
                <a:ea typeface="돋움" pitchFamily="50" charset="-127"/>
                <a:cs typeface="Times New Roman" pitchFamily="18" charset="0"/>
              </a:rPr>
              <a:t>paypal.com</a:t>
            </a:r>
            <a:endParaRPr lang="en-US" altLang="ko-KR" dirty="0" smtClean="0">
              <a:solidFill>
                <a:schemeClr val="tx1"/>
              </a:solidFill>
              <a:latin typeface="cmr10"/>
              <a:ea typeface="돋움" pitchFamily="50" charset="-127"/>
              <a:cs typeface="Times New Roman" pitchFamily="18" charset="0"/>
            </a:endParaRPr>
          </a:p>
          <a:p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841682" y="3068960"/>
            <a:ext cx="5610638" cy="1497420"/>
          </a:xfrm>
          <a:prstGeom prst="rect">
            <a:avLst/>
          </a:prstGeom>
        </p:spPr>
      </p:pic>
      <p:sp>
        <p:nvSpPr>
          <p:cNvPr id="7" name="내용 개체 틀 2"/>
          <p:cNvSpPr txBox="1">
            <a:spLocks/>
          </p:cNvSpPr>
          <p:nvPr/>
        </p:nvSpPr>
        <p:spPr>
          <a:xfrm>
            <a:off x="467544" y="4725144"/>
            <a:ext cx="8147248" cy="280831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3333B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514350">
              <a:buFont typeface="Arial" pitchFamily="34" charset="0"/>
              <a:buChar char="•"/>
            </a:pPr>
            <a:r>
              <a:rPr lang="en-US" altLang="ko-KR" dirty="0" smtClean="0">
                <a:solidFill>
                  <a:srgbClr val="3333B2"/>
                </a:solidFill>
                <a:latin typeface="+mj-lt"/>
                <a:ea typeface="돋움" pitchFamily="50" charset="-127"/>
                <a:cs typeface="Times New Roman" pitchFamily="18" charset="0"/>
              </a:rPr>
              <a:t>Access or change the values of DOM element attributes</a:t>
            </a:r>
            <a:endParaRPr lang="en-US" altLang="ko-KR" dirty="0" smtClean="0">
              <a:solidFill>
                <a:srgbClr val="3333B2"/>
              </a:solidFill>
              <a:latin typeface="cmr10"/>
              <a:ea typeface="돋움" pitchFamily="50" charset="-127"/>
              <a:cs typeface="Times New Roman" pitchFamily="18" charset="0"/>
            </a:endParaRPr>
          </a:p>
          <a:p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545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>
                <a:solidFill>
                  <a:srgbClr val="3333B2"/>
                </a:solidFill>
                <a:ea typeface="돋움" pitchFamily="50" charset="-127"/>
                <a:cs typeface="Times New Roman" pitchFamily="18" charset="0"/>
              </a:rPr>
              <a:t>Famous Word about the </a:t>
            </a:r>
            <a:r>
              <a:rPr lang="en-US" altLang="ko-KR" dirty="0">
                <a:latin typeface="Courier New" pitchFamily="49" charset="0"/>
                <a:ea typeface="돋움" pitchFamily="50" charset="-127"/>
                <a:cs typeface="Courier New" pitchFamily="49" charset="0"/>
              </a:rPr>
              <a:t>w</a:t>
            </a:r>
            <a:r>
              <a:rPr lang="en-US" altLang="ko-KR" sz="3200" dirty="0" smtClean="0">
                <a:solidFill>
                  <a:srgbClr val="3333B2"/>
                </a:solidFill>
                <a:latin typeface="Courier New" pitchFamily="49" charset="0"/>
                <a:ea typeface="돋움" pitchFamily="50" charset="-127"/>
                <a:cs typeface="Courier New" pitchFamily="49" charset="0"/>
              </a:rPr>
              <a:t>ith</a:t>
            </a:r>
            <a:r>
              <a:rPr lang="en-US" altLang="ko-KR" sz="3200" dirty="0" smtClean="0">
                <a:solidFill>
                  <a:srgbClr val="3333B2"/>
                </a:solidFill>
                <a:ea typeface="돋움" pitchFamily="50" charset="-127"/>
                <a:cs typeface="Times New Roman" pitchFamily="18" charset="0"/>
              </a:rPr>
              <a:t> </a:t>
            </a:r>
            <a:r>
              <a:rPr lang="en-US" altLang="ko-KR" dirty="0">
                <a:ea typeface="돋움" pitchFamily="50" charset="-127"/>
                <a:cs typeface="Times New Roman" pitchFamily="18" charset="0"/>
              </a:rPr>
              <a:t>S</a:t>
            </a:r>
            <a:r>
              <a:rPr lang="en-US" altLang="ko-KR" sz="3200" dirty="0" smtClean="0">
                <a:solidFill>
                  <a:srgbClr val="3333B2"/>
                </a:solidFill>
                <a:ea typeface="돋움" pitchFamily="50" charset="-127"/>
                <a:cs typeface="Times New Roman" pitchFamily="18" charset="0"/>
              </a:rPr>
              <a:t>tatement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060847"/>
            <a:ext cx="4268932" cy="144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0" dist="35921" dir="2700000" sx="106000" sy="106000" algn="ctr" rotWithShape="0">
              <a:schemeClr val="bg1">
                <a:alpha val="71000"/>
              </a:schemeClr>
            </a:outerShdw>
          </a:effectLst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27584" y="1580986"/>
            <a:ext cx="3384376" cy="4440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563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Usage Patterns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2160240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>
                <a:solidFill>
                  <a:schemeClr val="tx1"/>
                </a:solidFill>
                <a:latin typeface="cmr10"/>
                <a:ea typeface="돋움" pitchFamily="50" charset="-127"/>
                <a:cs typeface="Times New Roman" pitchFamily="18" charset="0"/>
              </a:rPr>
              <a:t>2</a:t>
            </a:r>
            <a:r>
              <a:rPr lang="en-US" altLang="ko-KR" dirty="0" smtClean="0">
                <a:solidFill>
                  <a:schemeClr val="tx1"/>
                </a:solidFill>
                <a:latin typeface="cmr10"/>
                <a:ea typeface="돋움" pitchFamily="50" charset="-127"/>
                <a:cs typeface="Times New Roman" pitchFamily="18" charset="0"/>
              </a:rPr>
              <a:t>. This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pattern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object : </a:t>
            </a: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this</a:t>
            </a:r>
            <a:endParaRPr lang="en-US" altLang="ko-KR" dirty="0" smtClean="0">
              <a:solidFill>
                <a:schemeClr val="tx1"/>
              </a:solidFill>
              <a:latin typeface="Courier New" pitchFamily="49" charset="0"/>
              <a:ea typeface="돋움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712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Usage Patterns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720080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>
                <a:solidFill>
                  <a:schemeClr val="tx1"/>
                </a:solidFill>
                <a:latin typeface="cmr10"/>
                <a:ea typeface="돋움" pitchFamily="50" charset="-127"/>
                <a:cs typeface="Times New Roman" pitchFamily="18" charset="0"/>
              </a:rPr>
              <a:t>2</a:t>
            </a:r>
            <a:r>
              <a:rPr lang="en-US" altLang="ko-KR" dirty="0" smtClean="0">
                <a:solidFill>
                  <a:schemeClr val="tx1"/>
                </a:solidFill>
                <a:latin typeface="cmr10"/>
                <a:ea typeface="돋움" pitchFamily="50" charset="-127"/>
                <a:cs typeface="Times New Roman" pitchFamily="18" charset="0"/>
              </a:rPr>
              <a:t>. This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pattern</a:t>
            </a:r>
          </a:p>
        </p:txBody>
      </p:sp>
      <p:pic>
        <p:nvPicPr>
          <p:cNvPr id="4" name="그림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1874002" y="1978166"/>
            <a:ext cx="4493599" cy="238693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pic>
        <p:nvPicPr>
          <p:cNvPr id="6" name="그림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1873746" y="1978167"/>
            <a:ext cx="5585771" cy="2386937"/>
          </a:xfrm>
          <a:prstGeom prst="rect">
            <a:avLst/>
          </a:prstGeom>
          <a:noFill/>
          <a:ln/>
          <a:effectLst/>
          <a:extLs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sp>
        <p:nvSpPr>
          <p:cNvPr id="10" name="내용 개체 틀 2"/>
          <p:cNvSpPr txBox="1">
            <a:spLocks/>
          </p:cNvSpPr>
          <p:nvPr/>
        </p:nvSpPr>
        <p:spPr>
          <a:xfrm>
            <a:off x="467544" y="4725144"/>
            <a:ext cx="8147248" cy="136815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3333B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514350">
              <a:buFont typeface="Arial" pitchFamily="34" charset="0"/>
              <a:buChar char="•"/>
            </a:pPr>
            <a:r>
              <a:rPr lang="en-US" altLang="ko-KR" dirty="0" smtClean="0">
                <a:solidFill>
                  <a:srgbClr val="3333B2"/>
                </a:solidFill>
                <a:latin typeface="+mj-lt"/>
                <a:ea typeface="돋움" pitchFamily="50" charset="-127"/>
                <a:cs typeface="Times New Roman" pitchFamily="18" charset="0"/>
              </a:rPr>
              <a:t>Use the same naming convention between private and public properties </a:t>
            </a:r>
            <a:endParaRPr lang="en-US" altLang="ko-KR" dirty="0" smtClean="0">
              <a:solidFill>
                <a:srgbClr val="3333B2"/>
              </a:solidFill>
              <a:latin typeface="cmr10"/>
              <a:ea typeface="돋움" pitchFamily="50" charset="-127"/>
              <a:cs typeface="Times New Roman" pitchFamily="18" charset="0"/>
            </a:endParaRPr>
          </a:p>
          <a:p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545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Usage Patterns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1762224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>
                <a:solidFill>
                  <a:schemeClr val="tx1"/>
                </a:solidFill>
                <a:latin typeface="cmr10"/>
                <a:ea typeface="돋움" pitchFamily="50" charset="-127"/>
                <a:cs typeface="Times New Roman" pitchFamily="18" charset="0"/>
              </a:rPr>
              <a:t>3</a:t>
            </a:r>
            <a:r>
              <a:rPr lang="en-US" altLang="ko-KR" dirty="0" smtClean="0">
                <a:solidFill>
                  <a:schemeClr val="tx1"/>
                </a:solidFill>
                <a:latin typeface="cmr10"/>
                <a:ea typeface="돋움" pitchFamily="50" charset="-127"/>
                <a:cs typeface="Times New Roman" pitchFamily="18" charset="0"/>
              </a:rPr>
              <a:t>. Global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pattern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object : </a:t>
            </a: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window</a:t>
            </a:r>
            <a:endParaRPr lang="en-US" altLang="ko-KR" dirty="0" smtClean="0">
              <a:solidFill>
                <a:schemeClr val="tx1"/>
              </a:solidFill>
              <a:latin typeface="Courier New" pitchFamily="49" charset="0"/>
              <a:ea typeface="돋움" pitchFamily="50" charset="-127"/>
              <a:cs typeface="Courier New" pitchFamily="49" charset="0"/>
            </a:endParaRPr>
          </a:p>
          <a:p>
            <a:pPr marL="914400" lvl="1" indent="-514350">
              <a:buFont typeface="Arial" pitchFamily="34" charset="0"/>
              <a:buChar char="•"/>
            </a:pP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Example from </a:t>
            </a:r>
            <a:r>
              <a:rPr lang="en-US" altLang="ko-KR" dirty="0" smtClean="0">
                <a:latin typeface="cmr10"/>
                <a:ea typeface="돋움" pitchFamily="50" charset="-127"/>
                <a:cs typeface="Times New Roman" pitchFamily="18" charset="0"/>
              </a:rPr>
              <a:t>ebay.com</a:t>
            </a:r>
            <a:endParaRPr lang="en-US" altLang="ko-KR" dirty="0" smtClean="0">
              <a:solidFill>
                <a:schemeClr val="tx1"/>
              </a:solidFill>
              <a:latin typeface="cmr10"/>
              <a:ea typeface="돋움" pitchFamily="50" charset="-127"/>
              <a:cs typeface="Times New Roman" pitchFamily="18" charset="0"/>
            </a:endParaRPr>
          </a:p>
          <a:p>
            <a:pPr marL="0" indent="0">
              <a:buNone/>
            </a:pPr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419872" y="3068960"/>
            <a:ext cx="2447122" cy="1698089"/>
          </a:xfrm>
          <a:prstGeom prst="rect">
            <a:avLst/>
          </a:prstGeom>
        </p:spPr>
      </p:pic>
      <p:sp>
        <p:nvSpPr>
          <p:cNvPr id="7" name="내용 개체 틀 2"/>
          <p:cNvSpPr txBox="1">
            <a:spLocks/>
          </p:cNvSpPr>
          <p:nvPr/>
        </p:nvSpPr>
        <p:spPr>
          <a:xfrm>
            <a:off x="467544" y="5085184"/>
            <a:ext cx="8147248" cy="136815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3333B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514350">
              <a:buFont typeface="Arial" pitchFamily="34" charset="0"/>
              <a:buChar char="•"/>
            </a:pPr>
            <a:r>
              <a:rPr lang="en-US" altLang="ko-KR" dirty="0" smtClean="0">
                <a:solidFill>
                  <a:srgbClr val="3333B2"/>
                </a:solidFill>
                <a:latin typeface="+mj-lt"/>
                <a:ea typeface="돋움" pitchFamily="50" charset="-127"/>
                <a:cs typeface="Times New Roman" pitchFamily="18" charset="0"/>
              </a:rPr>
              <a:t>Run the code by </a:t>
            </a:r>
            <a:r>
              <a:rPr lang="en-US" altLang="ko-KR" dirty="0" smtClean="0">
                <a:solidFill>
                  <a:srgbClr val="3333B2"/>
                </a:solidFill>
                <a:latin typeface="Courier New" pitchFamily="49" charset="0"/>
                <a:ea typeface="돋움" pitchFamily="50" charset="-127"/>
                <a:cs typeface="Courier New" pitchFamily="49" charset="0"/>
              </a:rPr>
              <a:t>eval</a:t>
            </a:r>
            <a:r>
              <a:rPr lang="en-US" altLang="ko-KR" dirty="0" smtClean="0">
                <a:solidFill>
                  <a:srgbClr val="3333B2"/>
                </a:solidFill>
                <a:latin typeface="+mj-lt"/>
                <a:ea typeface="돋움" pitchFamily="50" charset="-127"/>
                <a:cs typeface="Times New Roman" pitchFamily="18" charset="0"/>
              </a:rPr>
              <a:t> under the global scope</a:t>
            </a:r>
            <a:endParaRPr lang="en-US" altLang="ko-KR" dirty="0" smtClean="0">
              <a:solidFill>
                <a:srgbClr val="3333B2"/>
              </a:solidFill>
              <a:latin typeface="cmr10"/>
              <a:ea typeface="돋움" pitchFamily="50" charset="-127"/>
              <a:cs typeface="Times New Roman" pitchFamily="18" charset="0"/>
            </a:endParaRPr>
          </a:p>
          <a:p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18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Usage Patterns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1762224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>
                <a:solidFill>
                  <a:schemeClr val="tx1"/>
                </a:solidFill>
                <a:latin typeface="cmr10"/>
                <a:ea typeface="돋움" pitchFamily="50" charset="-127"/>
                <a:cs typeface="Times New Roman" pitchFamily="18" charset="0"/>
              </a:rPr>
              <a:t>4</a:t>
            </a:r>
            <a:r>
              <a:rPr lang="en-US" altLang="ko-KR" dirty="0" smtClean="0">
                <a:solidFill>
                  <a:schemeClr val="tx1"/>
                </a:solidFill>
                <a:latin typeface="cmr10"/>
                <a:ea typeface="돋움" pitchFamily="50" charset="-127"/>
                <a:cs typeface="Times New Roman" pitchFamily="18" charset="0"/>
              </a:rPr>
              <a:t>. Empty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pattern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object : any object</a:t>
            </a:r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  <a:p>
            <a:pPr marL="914400" lvl="1" indent="-514350">
              <a:buFont typeface="Arial" pitchFamily="34" charset="0"/>
              <a:buChar char="•"/>
            </a:pP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Has the empty body</a:t>
            </a:r>
            <a:endParaRPr lang="en-US" altLang="ko-KR" dirty="0" smtClean="0">
              <a:solidFill>
                <a:schemeClr val="tx1"/>
              </a:solidFill>
              <a:latin typeface="cmr10"/>
              <a:ea typeface="돋움" pitchFamily="50" charset="-127"/>
              <a:cs typeface="Times New Roman" pitchFamily="18" charset="0"/>
            </a:endParaRPr>
          </a:p>
          <a:p>
            <a:pPr marL="0" indent="0">
              <a:buNone/>
            </a:pPr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572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Usage Patterns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1762224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tx1"/>
                </a:solidFill>
                <a:latin typeface="cmr10"/>
                <a:ea typeface="돋움" pitchFamily="50" charset="-127"/>
                <a:cs typeface="Times New Roman" pitchFamily="18" charset="0"/>
              </a:rPr>
              <a:t>5. Template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pattern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object : template data</a:t>
            </a:r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  <a:p>
            <a:pPr marL="914400" lvl="1" indent="-514350">
              <a:buFont typeface="Arial" pitchFamily="34" charset="0"/>
              <a:buChar char="•"/>
            </a:pP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Example from </a:t>
            </a:r>
            <a:r>
              <a:rPr lang="en-US" altLang="ko-KR" dirty="0" smtClean="0">
                <a:latin typeface="cmr10"/>
                <a:ea typeface="돋움" pitchFamily="50" charset="-127"/>
                <a:cs typeface="Times New Roman" pitchFamily="18" charset="0"/>
              </a:rPr>
              <a:t>163.com</a:t>
            </a:r>
            <a:endParaRPr lang="en-US" altLang="ko-KR" dirty="0" smtClean="0">
              <a:solidFill>
                <a:schemeClr val="tx1"/>
              </a:solidFill>
              <a:latin typeface="cmr10"/>
              <a:ea typeface="돋움" pitchFamily="50" charset="-127"/>
              <a:cs typeface="Times New Roman" pitchFamily="18" charset="0"/>
            </a:endParaRPr>
          </a:p>
          <a:p>
            <a:pPr marL="0" indent="0">
              <a:buNone/>
            </a:pPr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  <p:pic>
        <p:nvPicPr>
          <p:cNvPr id="6" name="그림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1417854" y="3140968"/>
            <a:ext cx="6394506" cy="88786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pic>
        <p:nvPicPr>
          <p:cNvPr id="8" name="그림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1419426" y="3140968"/>
            <a:ext cx="6391361" cy="88742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pic>
        <p:nvPicPr>
          <p:cNvPr id="12" name="그림 1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314814" y="4293096"/>
            <a:ext cx="4417426" cy="304560"/>
          </a:xfrm>
          <a:prstGeom prst="rect">
            <a:avLst/>
          </a:prstGeom>
        </p:spPr>
      </p:pic>
      <p:sp>
        <p:nvSpPr>
          <p:cNvPr id="13" name="내용 개체 틀 2"/>
          <p:cNvSpPr txBox="1">
            <a:spLocks/>
          </p:cNvSpPr>
          <p:nvPr/>
        </p:nvSpPr>
        <p:spPr>
          <a:xfrm>
            <a:off x="467544" y="4869160"/>
            <a:ext cx="8147248" cy="136815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3333B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514350">
              <a:buFont typeface="Arial" pitchFamily="34" charset="0"/>
              <a:buChar char="•"/>
            </a:pPr>
            <a:r>
              <a:rPr lang="en-US" altLang="ko-KR" dirty="0" smtClean="0">
                <a:solidFill>
                  <a:srgbClr val="3333B2"/>
                </a:solidFill>
                <a:latin typeface="+mj-lt"/>
                <a:ea typeface="돋움" pitchFamily="50" charset="-127"/>
                <a:cs typeface="Times New Roman" pitchFamily="18" charset="0"/>
              </a:rPr>
              <a:t>Process HTML templates</a:t>
            </a:r>
            <a:endParaRPr lang="en-US" altLang="ko-KR" dirty="0" smtClean="0">
              <a:solidFill>
                <a:srgbClr val="3333B2"/>
              </a:solidFill>
              <a:latin typeface="cmr10"/>
              <a:ea typeface="돋움" pitchFamily="50" charset="-127"/>
              <a:cs typeface="Times New Roman" pitchFamily="18" charset="0"/>
            </a:endParaRPr>
          </a:p>
          <a:p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358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Usage Patterns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3240360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chemeClr val="tx1"/>
                </a:solidFill>
                <a:latin typeface="cmr10"/>
                <a:ea typeface="돋움" pitchFamily="50" charset="-127"/>
                <a:cs typeface="Times New Roman" pitchFamily="18" charset="0"/>
              </a:rPr>
              <a:t>6. Generator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pattern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object : any object</a:t>
            </a:r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  <a:p>
            <a:pPr marL="914400" lvl="1" indent="-514350">
              <a:buFont typeface="Arial" pitchFamily="34" charset="0"/>
              <a:buChar char="•"/>
            </a:pP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Contains dynamic code generating functions such as </a:t>
            </a: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eval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, </a:t>
            </a: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Function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, </a:t>
            </a: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setTimeout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, and </a:t>
            </a: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setInterval</a:t>
            </a:r>
            <a:endParaRPr lang="en-US" altLang="ko-KR" dirty="0" smtClean="0">
              <a:solidFill>
                <a:schemeClr val="tx1"/>
              </a:solidFill>
              <a:latin typeface="Courier New" pitchFamily="49" charset="0"/>
              <a:ea typeface="돋움" pitchFamily="50" charset="-127"/>
              <a:cs typeface="Courier New" pitchFamily="49" charset="0"/>
            </a:endParaRPr>
          </a:p>
          <a:p>
            <a:pPr marL="0" indent="0">
              <a:buNone/>
            </a:pPr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64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Usage Patterns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2304256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>
                <a:solidFill>
                  <a:schemeClr val="tx1"/>
                </a:solidFill>
                <a:latin typeface="cmr10"/>
                <a:ea typeface="돋움" pitchFamily="50" charset="-127"/>
                <a:cs typeface="Times New Roman" pitchFamily="18" charset="0"/>
              </a:rPr>
              <a:t>7</a:t>
            </a:r>
            <a:r>
              <a:rPr lang="en-US" altLang="ko-KR" dirty="0" smtClean="0">
                <a:solidFill>
                  <a:schemeClr val="tx1"/>
                </a:solidFill>
                <a:latin typeface="cmr10"/>
                <a:ea typeface="돋움" pitchFamily="50" charset="-127"/>
                <a:cs typeface="Times New Roman" pitchFamily="18" charset="0"/>
              </a:rPr>
              <a:t>. Others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pattern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object : any object</a:t>
            </a:r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  <a:p>
            <a:pPr marL="914400" lvl="1" indent="-514350">
              <a:buFont typeface="Arial" pitchFamily="34" charset="0"/>
              <a:buChar char="•"/>
            </a:pPr>
            <a:r>
              <a:rPr lang="en-US" altLang="ko-KR" dirty="0">
                <a:latin typeface="+mj-lt"/>
                <a:ea typeface="돋움" pitchFamily="50" charset="-127"/>
                <a:cs typeface="Times New Roman" pitchFamily="18" charset="0"/>
              </a:rPr>
              <a:t>A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void repeatedly accessing the </a:t>
            </a: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object</a:t>
            </a:r>
            <a:endParaRPr lang="en-US" altLang="ko-KR" dirty="0" smtClean="0">
              <a:solidFill>
                <a:schemeClr val="tx1"/>
              </a:solidFill>
              <a:latin typeface="cmr10"/>
              <a:ea typeface="돋움" pitchFamily="50" charset="-127"/>
              <a:cs typeface="Times New Roman" pitchFamily="18" charset="0"/>
            </a:endParaRPr>
          </a:p>
          <a:p>
            <a:pPr marL="0" indent="0">
              <a:buNone/>
            </a:pPr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551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Usage Patterns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3888432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cmr10"/>
                <a:ea typeface="돋움" pitchFamily="50" charset="-127"/>
                <a:cs typeface="Times New Roman" pitchFamily="18" charset="0"/>
              </a:rPr>
              <a:t>LOADING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set</a:t>
            </a:r>
          </a:p>
        </p:txBody>
      </p:sp>
      <p:pic>
        <p:nvPicPr>
          <p:cNvPr id="3074" name="Picture 2" descr="C:\class_win\FOOL2011\withpatter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6264696" cy="4033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211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Usage Patterns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3888432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cmr10"/>
                <a:ea typeface="돋움" pitchFamily="50" charset="-127"/>
                <a:cs typeface="Times New Roman" pitchFamily="18" charset="0"/>
              </a:rPr>
              <a:t>INTERACTION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set</a:t>
            </a:r>
          </a:p>
        </p:txBody>
      </p:sp>
      <p:pic>
        <p:nvPicPr>
          <p:cNvPr id="4098" name="Picture 2" descr="C:\class_win\FOOL2011\patterns_interac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04863"/>
            <a:ext cx="6716713" cy="401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173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latin typeface="cmr10"/>
                <a:ea typeface="돋움" pitchFamily="50" charset="-127"/>
                <a:cs typeface="Times New Roman" pitchFamily="18" charset="0"/>
              </a:rPr>
              <a:t>Template</a:t>
            </a:r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 Pattern in Dynamic </a:t>
            </a:r>
            <a:r>
              <a:rPr lang="en-US" altLang="ko-KR" dirty="0" smtClean="0">
                <a:latin typeface="cmr10"/>
                <a:ea typeface="돋움" pitchFamily="50" charset="-127"/>
                <a:cs typeface="Times New Roman" pitchFamily="18" charset="0"/>
              </a:rPr>
              <a:t>with</a:t>
            </a:r>
            <a:endParaRPr lang="ko-KR" altLang="en-US" sz="3200" dirty="0">
              <a:solidFill>
                <a:srgbClr val="3333B2"/>
              </a:solidFill>
              <a:latin typeface="cmr10"/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4392488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Example from </a:t>
            </a:r>
            <a:r>
              <a:rPr lang="en-US" altLang="ko-KR" dirty="0" smtClean="0">
                <a:solidFill>
                  <a:schemeClr val="tx1"/>
                </a:solidFill>
                <a:latin typeface="cmr10"/>
                <a:ea typeface="돋움" pitchFamily="50" charset="-127"/>
                <a:cs typeface="Times New Roman" pitchFamily="18" charset="0"/>
              </a:rPr>
              <a:t>163.com</a:t>
            </a:r>
          </a:p>
          <a:p>
            <a:endParaRPr lang="en-US" altLang="ko-KR" dirty="0">
              <a:solidFill>
                <a:schemeClr val="tx1"/>
              </a:solidFill>
              <a:latin typeface="cmr10"/>
              <a:ea typeface="돋움" pitchFamily="50" charset="-127"/>
              <a:cs typeface="Times New Roman" pitchFamily="18" charset="0"/>
            </a:endParaRPr>
          </a:p>
          <a:p>
            <a:endParaRPr lang="en-US" altLang="ko-KR" dirty="0" smtClean="0">
              <a:solidFill>
                <a:schemeClr val="tx1"/>
              </a:solidFill>
              <a:latin typeface="cmr10"/>
              <a:ea typeface="돋움" pitchFamily="50" charset="-127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altLang="ko-KR" dirty="0">
              <a:latin typeface="맑은 고딕"/>
              <a:ea typeface="돋움" pitchFamily="50" charset="-127"/>
              <a:cs typeface="Times New Roman" pitchFamily="18" charset="0"/>
            </a:endParaRPr>
          </a:p>
          <a:p>
            <a:pPr lvl="1"/>
            <a:endParaRPr lang="en-US" altLang="ko-KR" dirty="0" smtClean="0">
              <a:solidFill>
                <a:schemeClr val="tx1"/>
              </a:solidFill>
              <a:latin typeface="cmr10"/>
              <a:ea typeface="돋움" pitchFamily="50" charset="-127"/>
              <a:cs typeface="Times New Roman" pitchFamily="18" charset="0"/>
            </a:endParaRPr>
          </a:p>
          <a:p>
            <a:r>
              <a:rPr lang="en-US" altLang="ko-KR" dirty="0" smtClean="0">
                <a:solidFill>
                  <a:schemeClr val="tx1"/>
                </a:solidFill>
                <a:latin typeface="맑은 고딕"/>
                <a:ea typeface="돋움" pitchFamily="50" charset="-127"/>
                <a:cs typeface="Times New Roman" pitchFamily="18" charset="0"/>
              </a:rPr>
              <a:t>For an arbitrary tag?</a:t>
            </a:r>
          </a:p>
        </p:txBody>
      </p:sp>
      <p:pic>
        <p:nvPicPr>
          <p:cNvPr id="5" name="그림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1417854" y="1988840"/>
            <a:ext cx="6394506" cy="88786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27584" y="3140968"/>
            <a:ext cx="4162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en-US" altLang="ko-KR" sz="2800" b="1" dirty="0" smtClean="0">
                <a:solidFill>
                  <a:schemeClr val="accent6">
                    <a:lumMod val="75000"/>
                  </a:schemeClr>
                </a:solidFill>
              </a:rPr>
              <a:t>nly process &lt;a&gt; tag</a:t>
            </a:r>
            <a:endParaRPr lang="ko-KR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4869160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sz="2800" b="1" dirty="0">
                <a:solidFill>
                  <a:schemeClr val="accent6">
                    <a:lumMod val="75000"/>
                  </a:schemeClr>
                </a:solidFill>
                <a:ea typeface="돋움" pitchFamily="50" charset="-127"/>
                <a:cs typeface="Times New Roman" pitchFamily="18" charset="0"/>
              </a:rPr>
              <a:t>Generate new process code with an input tag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676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Overview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3888432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Introduction</a:t>
            </a:r>
            <a:r>
              <a:rPr lang="en-US" altLang="ko-KR" dirty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of the </a:t>
            </a:r>
            <a:r>
              <a:rPr lang="en-US" altLang="ko-KR" dirty="0" smtClean="0">
                <a:solidFill>
                  <a:schemeClr val="tx1"/>
                </a:solidFill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statement</a:t>
            </a:r>
            <a:endParaRPr lang="en-US" altLang="ko-KR" sz="2800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  <a:p>
            <a:r>
              <a:rPr lang="en-US" altLang="ko-KR" dirty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R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eal-world usage patterns of the </a:t>
            </a:r>
            <a:r>
              <a:rPr lang="en-US" altLang="ko-KR" dirty="0" smtClean="0">
                <a:solidFill>
                  <a:schemeClr val="tx1"/>
                </a:solidFill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statement</a:t>
            </a:r>
          </a:p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Rewritability of the </a:t>
            </a:r>
            <a:r>
              <a:rPr lang="en-US" altLang="ko-KR" dirty="0" smtClean="0">
                <a:solidFill>
                  <a:schemeClr val="tx1"/>
                </a:solidFill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statement</a:t>
            </a:r>
          </a:p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Future work </a:t>
            </a:r>
          </a:p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397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Rewritability of </a:t>
            </a: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 </a:t>
            </a:r>
            <a:r>
              <a:rPr lang="en-US" altLang="ko-KR" dirty="0">
                <a:ea typeface="돋움" pitchFamily="50" charset="-127"/>
                <a:cs typeface="Times New Roman" pitchFamily="18" charset="0"/>
              </a:rPr>
              <a:t>S</a:t>
            </a:r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tatements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2016224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Many static approaches disallow the </a:t>
            </a:r>
            <a:r>
              <a:rPr lang="en-US" altLang="ko-KR" dirty="0" smtClean="0">
                <a:solidFill>
                  <a:schemeClr val="tx1"/>
                </a:solidFill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statement </a:t>
            </a:r>
            <a:endParaRPr lang="en-US" altLang="ko-KR" b="1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Safe subsets of JavaScript</a:t>
            </a:r>
            <a:endParaRPr lang="en-US" altLang="ko-KR" dirty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66934936"/>
              </p:ext>
            </p:extLst>
          </p:nvPr>
        </p:nvGraphicFramePr>
        <p:xfrm>
          <a:off x="1043608" y="3078368"/>
          <a:ext cx="6696744" cy="8546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2208"/>
                <a:gridCol w="2592288"/>
                <a:gridCol w="2232248"/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Google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Facebook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YAHOO!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4226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dk1"/>
                          </a:solidFill>
                        </a:rPr>
                        <a:t>Cajita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FBJS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ADsafe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4563125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sz="2800" b="1" dirty="0" smtClean="0">
                <a:solidFill>
                  <a:schemeClr val="accent6">
                    <a:lumMod val="75000"/>
                  </a:schemeClr>
                </a:solidFill>
                <a:ea typeface="돋움" pitchFamily="50" charset="-127"/>
                <a:cs typeface="Times New Roman" pitchFamily="18" charset="0"/>
              </a:rPr>
              <a:t>What if it is possible to rewrite the with statement to other statements? </a:t>
            </a:r>
            <a:endParaRPr lang="en-US" altLang="ko-KR" sz="2800" b="1" dirty="0">
              <a:solidFill>
                <a:schemeClr val="accent6">
                  <a:lumMod val="75000"/>
                </a:schemeClr>
              </a:solidFill>
              <a:ea typeface="돋움" pitchFamily="50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831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Rewriting Strategy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2016224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Main idea</a:t>
            </a:r>
            <a:endParaRPr lang="en-US" altLang="ko-KR" dirty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  <p:pic>
        <p:nvPicPr>
          <p:cNvPr id="10" name="그림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3225777" y="2060848"/>
            <a:ext cx="2116383" cy="72729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339752" y="3068960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altLang="ko-KR" sz="2800" b="1" dirty="0" smtClean="0">
                <a:solidFill>
                  <a:schemeClr val="accent6">
                    <a:lumMod val="75000"/>
                  </a:schemeClr>
                </a:solidFill>
              </a:rPr>
              <a:t> has the </a:t>
            </a:r>
            <a:r>
              <a:rPr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altLang="ko-KR" sz="2800" b="1" dirty="0" smtClean="0">
                <a:solidFill>
                  <a:schemeClr val="accent6">
                    <a:lumMod val="75000"/>
                  </a:schemeClr>
                </a:solidFill>
              </a:rPr>
              <a:t> property?</a:t>
            </a:r>
            <a:endParaRPr lang="ko-KR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5" name="그림 1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1833370" y="5048909"/>
            <a:ext cx="2306582" cy="38431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pic>
        <p:nvPicPr>
          <p:cNvPr id="14" name="그림 1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5220072" y="5013176"/>
            <a:ext cx="1718715" cy="29738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sp>
        <p:nvSpPr>
          <p:cNvPr id="16" name="오른쪽 화살표 15"/>
          <p:cNvSpPr/>
          <p:nvPr/>
        </p:nvSpPr>
        <p:spPr>
          <a:xfrm rot="7993227">
            <a:off x="3033803" y="4079804"/>
            <a:ext cx="1493046" cy="376724"/>
          </a:xfrm>
          <a:prstGeom prst="rightArrow">
            <a:avLst>
              <a:gd name="adj1" fmla="val 37491"/>
              <a:gd name="adj2" fmla="val 50000"/>
            </a:avLst>
          </a:prstGeom>
          <a:solidFill>
            <a:srgbClr val="FFFF00"/>
          </a:solidFill>
          <a:ln>
            <a:solidFill>
              <a:srgbClr val="333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오른쪽 화살표 16"/>
          <p:cNvSpPr/>
          <p:nvPr/>
        </p:nvSpPr>
        <p:spPr>
          <a:xfrm rot="2693610">
            <a:off x="4479093" y="4096121"/>
            <a:ext cx="1587403" cy="376724"/>
          </a:xfrm>
          <a:prstGeom prst="rightArrow">
            <a:avLst>
              <a:gd name="adj1" fmla="val 37491"/>
              <a:gd name="adj2" fmla="val 50000"/>
            </a:avLst>
          </a:prstGeom>
          <a:solidFill>
            <a:srgbClr val="FFFF00"/>
          </a:solidFill>
          <a:ln>
            <a:solidFill>
              <a:srgbClr val="333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25777" y="3861048"/>
            <a:ext cx="69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0070C0"/>
                </a:solidFill>
              </a:rPr>
              <a:t>Yes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20072" y="3851756"/>
            <a:ext cx="69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0070C0"/>
                </a:solidFill>
              </a:rPr>
              <a:t>No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893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 animBg="1"/>
      <p:bldP spid="17" grpId="0" animBg="1"/>
      <p:bldP spid="18" grpId="0"/>
      <p:bldP spid="1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Rewriting Strategy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2016224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Main idea</a:t>
            </a:r>
            <a:endParaRPr lang="en-US" altLang="ko-KR" dirty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  <p:pic>
        <p:nvPicPr>
          <p:cNvPr id="10" name="그림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3225777" y="2060848"/>
            <a:ext cx="2116383" cy="72729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pic>
        <p:nvPicPr>
          <p:cNvPr id="6" name="그림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1894568" y="4109757"/>
            <a:ext cx="5662767" cy="75902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sp>
        <p:nvSpPr>
          <p:cNvPr id="20" name="오른쪽 화살표 19"/>
          <p:cNvSpPr/>
          <p:nvPr/>
        </p:nvSpPr>
        <p:spPr>
          <a:xfrm rot="5400000">
            <a:off x="4004278" y="3276642"/>
            <a:ext cx="504056" cy="376724"/>
          </a:xfrm>
          <a:prstGeom prst="rightArrow">
            <a:avLst/>
          </a:prstGeom>
          <a:solidFill>
            <a:srgbClr val="FFFF00"/>
          </a:solidFill>
          <a:ln>
            <a:solidFill>
              <a:srgbClr val="333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919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Rewriting Strategy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2016224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Rewriting the assignment expression</a:t>
            </a:r>
            <a:endParaRPr lang="en-US" altLang="ko-KR" dirty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3474587" y="2060848"/>
            <a:ext cx="1618763" cy="79262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pic>
        <p:nvPicPr>
          <p:cNvPr id="7" name="그림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2255192" y="3789040"/>
            <a:ext cx="4679760" cy="75865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sp>
        <p:nvSpPr>
          <p:cNvPr id="20" name="오른쪽 화살표 19"/>
          <p:cNvSpPr/>
          <p:nvPr/>
        </p:nvSpPr>
        <p:spPr>
          <a:xfrm rot="5400000">
            <a:off x="4004278" y="3060618"/>
            <a:ext cx="504056" cy="376724"/>
          </a:xfrm>
          <a:prstGeom prst="rightArrow">
            <a:avLst/>
          </a:prstGeom>
          <a:solidFill>
            <a:srgbClr val="FFFF00"/>
          </a:solidFill>
          <a:ln>
            <a:solidFill>
              <a:srgbClr val="333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67744" y="5085184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rgbClr val="FF0000"/>
                </a:solidFill>
                <a:latin typeface="cmr10"/>
              </a:rPr>
              <a:t>ReferenceError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 exception!!</a:t>
            </a:r>
            <a:endParaRPr lang="ko-KR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388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Rewriting Strategy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2016224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Rewriting the assignment expression</a:t>
            </a:r>
            <a:endParaRPr lang="en-US" altLang="ko-KR" dirty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3474587" y="2060848"/>
            <a:ext cx="1618763" cy="79262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pic>
        <p:nvPicPr>
          <p:cNvPr id="3" name="그림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2256343" y="3789040"/>
            <a:ext cx="4677457" cy="75828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sp>
        <p:nvSpPr>
          <p:cNvPr id="20" name="오른쪽 화살표 19"/>
          <p:cNvSpPr/>
          <p:nvPr/>
        </p:nvSpPr>
        <p:spPr>
          <a:xfrm rot="5400000">
            <a:off x="4004278" y="3060618"/>
            <a:ext cx="504056" cy="376724"/>
          </a:xfrm>
          <a:prstGeom prst="rightArrow">
            <a:avLst/>
          </a:prstGeom>
          <a:solidFill>
            <a:srgbClr val="FFFF00"/>
          </a:solidFill>
          <a:ln>
            <a:solidFill>
              <a:srgbClr val="333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153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Rewriting Strategy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2016224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Rewriting the variable declaration</a:t>
            </a:r>
            <a:endParaRPr lang="en-US" altLang="ko-KR" dirty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  <p:pic>
        <p:nvPicPr>
          <p:cNvPr id="6" name="그림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1907704" y="2348880"/>
            <a:ext cx="1889231" cy="147946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sp>
        <p:nvSpPr>
          <p:cNvPr id="20" name="오른쪽 화살표 19"/>
          <p:cNvSpPr/>
          <p:nvPr/>
        </p:nvSpPr>
        <p:spPr>
          <a:xfrm rot="5400000">
            <a:off x="2411929" y="4068730"/>
            <a:ext cx="504056" cy="376724"/>
          </a:xfrm>
          <a:prstGeom prst="rightArrow">
            <a:avLst/>
          </a:prstGeom>
          <a:solidFill>
            <a:srgbClr val="FFFF00"/>
          </a:solidFill>
          <a:ln>
            <a:solidFill>
              <a:srgbClr val="333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v 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5519539" y="2374349"/>
            <a:ext cx="1814297" cy="184673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sp>
        <p:nvSpPr>
          <p:cNvPr id="11" name="오른쪽 화살표 10"/>
          <p:cNvSpPr/>
          <p:nvPr/>
        </p:nvSpPr>
        <p:spPr>
          <a:xfrm>
            <a:off x="4355976" y="2780928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6" name="그림 1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971600" y="4725144"/>
            <a:ext cx="4534272" cy="147014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8998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Rewriting Strategy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2016224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Rewriting the function expression</a:t>
            </a:r>
            <a:endParaRPr lang="en-US" altLang="ko-KR" dirty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3132317" y="2132857"/>
            <a:ext cx="2519803" cy="172819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sp>
        <p:nvSpPr>
          <p:cNvPr id="20" name="오른쪽 화살표 19"/>
          <p:cNvSpPr/>
          <p:nvPr/>
        </p:nvSpPr>
        <p:spPr>
          <a:xfrm rot="5400000">
            <a:off x="3964025" y="3996722"/>
            <a:ext cx="504056" cy="376724"/>
          </a:xfrm>
          <a:prstGeom prst="rightArrow">
            <a:avLst/>
          </a:prstGeom>
          <a:solidFill>
            <a:srgbClr val="FFFF00"/>
          </a:solidFill>
          <a:ln>
            <a:solidFill>
              <a:srgbClr val="333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v 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1620798" y="4581128"/>
            <a:ext cx="6551602" cy="136815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15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Rewritability Check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2016224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Rewritability of </a:t>
            </a:r>
            <a:r>
              <a:rPr lang="en-US" altLang="ko-KR" dirty="0" smtClean="0">
                <a:solidFill>
                  <a:schemeClr val="tx1"/>
                </a:solidFill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statements in each pattern</a:t>
            </a:r>
            <a:endParaRPr lang="en-US" altLang="ko-KR" dirty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8865960"/>
              </p:ext>
            </p:extLst>
          </p:nvPr>
        </p:nvGraphicFramePr>
        <p:xfrm>
          <a:off x="1043608" y="2553464"/>
          <a:ext cx="6696744" cy="2926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4176"/>
                <a:gridCol w="1656184"/>
                <a:gridCol w="3456384"/>
              </a:tblGrid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Pattern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Rewritability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Rewriting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dk1"/>
                          </a:solidFill>
                          <a:latin typeface="cmr10"/>
                        </a:rPr>
                        <a:t>DOMAccess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cmr1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Yes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By the rewriting strategy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cmr10"/>
                        </a:rPr>
                        <a:t>This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cmr1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By the rewriting strategy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cmr10"/>
                        </a:rPr>
                        <a:t>Global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cmr1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Yes</a:t>
                      </a:r>
                      <a:endParaRPr lang="ko-KR" alt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cmr10"/>
                        </a:rPr>
                        <a:t>Empty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cmr1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By the rewriting strategy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cmr10"/>
                        </a:rPr>
                        <a:t>Template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cmr1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By the rewriting strategy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cmr10"/>
                        </a:rPr>
                        <a:t>Generator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cmr1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cmr10"/>
                        </a:rPr>
                        <a:t>Others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cmr1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By the rewriting strategy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478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Rewritability Check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2016224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cmr10"/>
                <a:ea typeface="돋움" pitchFamily="50" charset="-127"/>
                <a:cs typeface="Times New Roman" pitchFamily="18" charset="0"/>
              </a:rPr>
              <a:t>Generator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pattern</a:t>
            </a:r>
            <a:endParaRPr lang="en-US" altLang="ko-KR" dirty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  <p:pic>
        <p:nvPicPr>
          <p:cNvPr id="6" name="그림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3203848" y="2204864"/>
            <a:ext cx="2430740" cy="84522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43608" y="414908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sz="2800" b="1" dirty="0" smtClean="0">
                <a:solidFill>
                  <a:srgbClr val="FF0000"/>
                </a:solidFill>
                <a:ea typeface="돋움" pitchFamily="50" charset="-127"/>
                <a:cs typeface="Times New Roman" pitchFamily="18" charset="0"/>
              </a:rPr>
              <a:t>Not possible to rewrite in general!!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481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Rewritability Check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648072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cmr10"/>
                <a:ea typeface="돋움" pitchFamily="50" charset="-127"/>
                <a:cs typeface="Times New Roman" pitchFamily="18" charset="0"/>
              </a:rPr>
              <a:t>Global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pattern : example from </a:t>
            </a:r>
            <a:r>
              <a:rPr lang="en-US" altLang="ko-KR" dirty="0" smtClean="0">
                <a:solidFill>
                  <a:schemeClr val="tx1"/>
                </a:solidFill>
                <a:latin typeface="cmr10"/>
                <a:ea typeface="돋움" pitchFamily="50" charset="-127"/>
                <a:cs typeface="Times New Roman" pitchFamily="18" charset="0"/>
              </a:rPr>
              <a:t>ebay.com</a:t>
            </a:r>
            <a:endParaRPr lang="en-US" altLang="ko-KR" dirty="0">
              <a:solidFill>
                <a:schemeClr val="tx1"/>
              </a:solidFill>
              <a:latin typeface="cmr10"/>
              <a:ea typeface="돋움" pitchFamily="50" charset="-127"/>
              <a:cs typeface="Times New Roman" pitchFamily="18" charset="0"/>
            </a:endParaRPr>
          </a:p>
        </p:txBody>
      </p:sp>
      <p:pic>
        <p:nvPicPr>
          <p:cNvPr id="7" name="그림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275856" y="2060849"/>
            <a:ext cx="2304256" cy="1598952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1619672" y="4566568"/>
            <a:ext cx="6694996" cy="159873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sp>
        <p:nvSpPr>
          <p:cNvPr id="13" name="오른쪽 화살표 12"/>
          <p:cNvSpPr/>
          <p:nvPr/>
        </p:nvSpPr>
        <p:spPr>
          <a:xfrm rot="5400000">
            <a:off x="3987594" y="3924714"/>
            <a:ext cx="504056" cy="376724"/>
          </a:xfrm>
          <a:prstGeom prst="rightArrow">
            <a:avLst/>
          </a:prstGeom>
          <a:solidFill>
            <a:srgbClr val="FFFF00"/>
          </a:solidFill>
          <a:ln>
            <a:solidFill>
              <a:srgbClr val="333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402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Introduction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3888432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Syntax in ECMAScript</a:t>
            </a:r>
          </a:p>
        </p:txBody>
      </p:sp>
      <p:pic>
        <p:nvPicPr>
          <p:cNvPr id="3" name="그림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2757956" y="2276872"/>
            <a:ext cx="2743704" cy="37161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cxnSp>
        <p:nvCxnSpPr>
          <p:cNvPr id="22" name="직선 연결선 21"/>
          <p:cNvCxnSpPr/>
          <p:nvPr/>
        </p:nvCxnSpPr>
        <p:spPr>
          <a:xfrm>
            <a:off x="4572000" y="2708920"/>
            <a:ext cx="1131841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위로 굽은 화살표 28"/>
          <p:cNvSpPr/>
          <p:nvPr/>
        </p:nvSpPr>
        <p:spPr>
          <a:xfrm rot="5400000">
            <a:off x="5185061" y="2473470"/>
            <a:ext cx="347178" cy="843809"/>
          </a:xfrm>
          <a:prstGeom prst="bentUpArrow">
            <a:avLst>
              <a:gd name="adj1" fmla="val 4399"/>
              <a:gd name="adj2" fmla="val 10450"/>
              <a:gd name="adj3" fmla="val 2323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96136" y="2852936"/>
            <a:ext cx="2180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</a:rPr>
              <a:t>The body of the 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with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</a:rPr>
              <a:t> statement</a:t>
            </a:r>
            <a:endParaRPr lang="ko-KR" alt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028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Rewritability Check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936104"/>
          </a:xfrm>
          <a:noFill/>
        </p:spPr>
        <p:txBody>
          <a:bodyPr>
            <a:normAutofit lnSpcReduction="10000"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맑은 고딕"/>
                <a:ea typeface="돋움" pitchFamily="50" charset="-127"/>
                <a:cs typeface="Times New Roman" pitchFamily="18" charset="0"/>
              </a:rPr>
              <a:t>According to the </a:t>
            </a:r>
            <a:r>
              <a:rPr lang="en-US" altLang="ko-KR" dirty="0" err="1" smtClean="0">
                <a:solidFill>
                  <a:schemeClr val="tx1"/>
                </a:solidFill>
                <a:latin typeface="맑은 고딕"/>
                <a:ea typeface="돋움" pitchFamily="50" charset="-127"/>
                <a:cs typeface="Times New Roman" pitchFamily="18" charset="0"/>
              </a:rPr>
              <a:t>ECMAScript</a:t>
            </a:r>
            <a:r>
              <a:rPr lang="en-US" altLang="ko-KR" dirty="0" smtClean="0">
                <a:solidFill>
                  <a:schemeClr val="tx1"/>
                </a:solidFill>
                <a:latin typeface="맑은 고딕"/>
                <a:ea typeface="돋움" pitchFamily="50" charset="-127"/>
                <a:cs typeface="Times New Roman" pitchFamily="18" charset="0"/>
              </a:rPr>
              <a:t> 5th edition, rewriting is possible by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  <a:latin typeface="맑은 고딕"/>
                <a:ea typeface="돋움" pitchFamily="50" charset="-127"/>
                <a:cs typeface="Times New Roman" pitchFamily="18" charset="0"/>
              </a:rPr>
              <a:t>aliasing</a:t>
            </a:r>
            <a:r>
              <a:rPr lang="en-US" altLang="ko-KR" dirty="0" smtClean="0">
                <a:solidFill>
                  <a:schemeClr val="tx1"/>
                </a:solidFill>
                <a:latin typeface="맑은 고딕"/>
                <a:ea typeface="돋움" pitchFamily="50" charset="-127"/>
                <a:cs typeface="Times New Roman" pitchFamily="18" charset="0"/>
              </a:rPr>
              <a:t> </a:t>
            </a:r>
            <a:endParaRPr lang="en-US" altLang="ko-KR" dirty="0">
              <a:solidFill>
                <a:schemeClr val="tx1"/>
              </a:solidFill>
              <a:latin typeface="맑은 고딕"/>
              <a:ea typeface="돋움" pitchFamily="50" charset="-127"/>
              <a:cs typeface="Times New Roman" pitchFamily="18" charset="0"/>
            </a:endParaRPr>
          </a:p>
        </p:txBody>
      </p:sp>
      <p:pic>
        <p:nvPicPr>
          <p:cNvPr id="7" name="그림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331640" y="2946172"/>
            <a:ext cx="2304256" cy="1598952"/>
          </a:xfrm>
          <a:prstGeom prst="rect">
            <a:avLst/>
          </a:prstGeom>
        </p:spPr>
      </p:pic>
      <p:sp>
        <p:nvSpPr>
          <p:cNvPr id="13" name="오른쪽 화살표 12"/>
          <p:cNvSpPr/>
          <p:nvPr/>
        </p:nvSpPr>
        <p:spPr>
          <a:xfrm>
            <a:off x="4139952" y="3501008"/>
            <a:ext cx="504056" cy="376724"/>
          </a:xfrm>
          <a:prstGeom prst="rightArrow">
            <a:avLst/>
          </a:prstGeom>
          <a:solidFill>
            <a:srgbClr val="FFFF00"/>
          </a:solidFill>
          <a:ln>
            <a:solidFill>
              <a:srgbClr val="333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5220072" y="2946172"/>
            <a:ext cx="2818012" cy="14974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586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Rewritability Check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1512168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맑은 고딕"/>
                <a:ea typeface="돋움" pitchFamily="50" charset="-127"/>
                <a:cs typeface="Times New Roman" pitchFamily="18" charset="0"/>
              </a:rPr>
              <a:t>Summary</a:t>
            </a:r>
          </a:p>
          <a:p>
            <a:pPr lvl="1"/>
            <a:r>
              <a:rPr lang="en-US" altLang="ko-KR" dirty="0" smtClean="0">
                <a:latin typeface="맑은 고딕"/>
                <a:ea typeface="돋움" pitchFamily="50" charset="-127"/>
                <a:cs typeface="Times New Roman" pitchFamily="18" charset="0"/>
              </a:rPr>
              <a:t>We can rewrite all static </a:t>
            </a: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latin typeface="맑은 고딕"/>
                <a:ea typeface="돋움" pitchFamily="50" charset="-127"/>
                <a:cs typeface="Times New Roman" pitchFamily="18" charset="0"/>
              </a:rPr>
              <a:t> statements in all patterns except for </a:t>
            </a:r>
            <a:r>
              <a:rPr lang="en-US" altLang="ko-KR" dirty="0" smtClean="0">
                <a:latin typeface="cmr10"/>
                <a:ea typeface="돋움" pitchFamily="50" charset="-127"/>
                <a:cs typeface="Times New Roman" pitchFamily="18" charset="0"/>
              </a:rPr>
              <a:t>Generator</a:t>
            </a:r>
            <a:r>
              <a:rPr lang="en-US" altLang="ko-KR" dirty="0" smtClean="0">
                <a:latin typeface="맑은 고딕"/>
                <a:ea typeface="돋움" pitchFamily="50" charset="-127"/>
                <a:cs typeface="Times New Roman" pitchFamily="18" charset="0"/>
              </a:rPr>
              <a:t> pattern</a:t>
            </a:r>
          </a:p>
          <a:p>
            <a:pPr lvl="1"/>
            <a:endParaRPr lang="en-US" altLang="ko-KR" dirty="0">
              <a:solidFill>
                <a:schemeClr val="tx1"/>
              </a:solidFill>
              <a:latin typeface="맑은 고딕"/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67564" y="3429000"/>
            <a:ext cx="8147248" cy="17281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3333B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  <a:latin typeface="맑은 고딕"/>
                <a:ea typeface="돋움" pitchFamily="50" charset="-127"/>
                <a:cs typeface="Times New Roman" pitchFamily="18" charset="0"/>
              </a:rPr>
              <a:t>100%</a:t>
            </a:r>
            <a:r>
              <a:rPr lang="en-US" altLang="ko-KR" dirty="0" smtClean="0">
                <a:latin typeface="맑은 고딕"/>
                <a:ea typeface="돋움" pitchFamily="50" charset="-127"/>
                <a:cs typeface="Times New Roman" pitchFamily="18" charset="0"/>
              </a:rPr>
              <a:t> of static </a:t>
            </a: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latin typeface="맑은 고딕"/>
                <a:ea typeface="돋움" pitchFamily="50" charset="-127"/>
                <a:cs typeface="Times New Roman" pitchFamily="18" charset="0"/>
              </a:rPr>
              <a:t> statements in the </a:t>
            </a:r>
            <a:r>
              <a:rPr lang="en-US" altLang="ko-KR" dirty="0" smtClean="0">
                <a:latin typeface="cmr10"/>
                <a:ea typeface="돋움" pitchFamily="50" charset="-127"/>
                <a:cs typeface="Times New Roman" pitchFamily="18" charset="0"/>
              </a:rPr>
              <a:t>LOADING</a:t>
            </a:r>
            <a:r>
              <a:rPr lang="en-US" altLang="ko-KR" dirty="0" smtClean="0">
                <a:latin typeface="맑은 고딕"/>
                <a:ea typeface="돋움" pitchFamily="50" charset="-127"/>
                <a:cs typeface="Times New Roman" pitchFamily="18" charset="0"/>
              </a:rPr>
              <a:t> set and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  <a:latin typeface="맑은 고딕"/>
                <a:ea typeface="돋움" pitchFamily="50" charset="-127"/>
                <a:cs typeface="Times New Roman" pitchFamily="18" charset="0"/>
              </a:rPr>
              <a:t>93.8%</a:t>
            </a:r>
            <a:r>
              <a:rPr lang="en-US" altLang="ko-KR" dirty="0" smtClean="0">
                <a:latin typeface="맑은 고딕"/>
                <a:ea typeface="돋움" pitchFamily="50" charset="-127"/>
                <a:cs typeface="Times New Roman" pitchFamily="18" charset="0"/>
              </a:rPr>
              <a:t> in the </a:t>
            </a:r>
            <a:r>
              <a:rPr lang="en-US" altLang="ko-KR" dirty="0" smtClean="0">
                <a:latin typeface="cmr10"/>
                <a:ea typeface="돋움" pitchFamily="50" charset="-127"/>
                <a:cs typeface="Times New Roman" pitchFamily="18" charset="0"/>
              </a:rPr>
              <a:t>INTERACTION</a:t>
            </a:r>
            <a:r>
              <a:rPr lang="en-US" altLang="ko-KR" dirty="0" smtClean="0">
                <a:latin typeface="맑은 고딕"/>
                <a:ea typeface="돋움" pitchFamily="50" charset="-127"/>
                <a:cs typeface="Times New Roman" pitchFamily="18" charset="0"/>
              </a:rPr>
              <a:t> set are rewritable</a:t>
            </a:r>
          </a:p>
          <a:p>
            <a:pPr lvl="1"/>
            <a:endParaRPr lang="en-US" altLang="ko-KR" dirty="0">
              <a:latin typeface="맑은 고딕"/>
              <a:ea typeface="돋움" pitchFamily="50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321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Future Work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3384376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Extension to the </a:t>
            </a:r>
            <a:r>
              <a:rPr lang="en-US" altLang="ko-KR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top 1,000 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sites</a:t>
            </a:r>
          </a:p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Formalization of the rewriting process</a:t>
            </a:r>
          </a:p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Implementation of the rewriting process</a:t>
            </a:r>
          </a:p>
          <a:p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950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Conclusion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4752528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Usage of </a:t>
            </a:r>
            <a:r>
              <a:rPr lang="en-US" altLang="ko-KR" dirty="0" smtClean="0">
                <a:solidFill>
                  <a:schemeClr val="tx1"/>
                </a:solidFill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statements in real world</a:t>
            </a:r>
          </a:p>
          <a:p>
            <a:pPr lvl="1"/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돋움" pitchFamily="50" charset="-127"/>
                <a:cs typeface="Times New Roman" pitchFamily="18" charset="0"/>
              </a:rPr>
              <a:t>38% of the top 98 sites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have static occurrences of </a:t>
            </a:r>
            <a:r>
              <a:rPr lang="en-US" altLang="ko-KR" dirty="0" smtClean="0">
                <a:solidFill>
                  <a:schemeClr val="tx1"/>
                </a:solidFill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statements with simple 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user interactions</a:t>
            </a:r>
          </a:p>
          <a:p>
            <a:pPr lvl="1"/>
            <a:endParaRPr lang="en-US" altLang="ko-KR" dirty="0" smtClean="0">
              <a:latin typeface="+mj-lt"/>
              <a:ea typeface="돋움" pitchFamily="50" charset="-127"/>
              <a:cs typeface="Times New Roman" pitchFamily="18" charset="0"/>
            </a:endParaRPr>
          </a:p>
          <a:p>
            <a:r>
              <a:rPr lang="en-US" altLang="ko-KR" dirty="0" err="1">
                <a:solidFill>
                  <a:schemeClr val="tx1"/>
                </a:solidFill>
                <a:ea typeface="돋움" pitchFamily="50" charset="-127"/>
                <a:cs typeface="Times New Roman" pitchFamily="18" charset="0"/>
              </a:rPr>
              <a:t>Rewritability</a:t>
            </a:r>
            <a:r>
              <a:rPr lang="en-US" altLang="ko-KR" dirty="0">
                <a:solidFill>
                  <a:schemeClr val="tx1"/>
                </a:solidFill>
                <a:ea typeface="돋움" pitchFamily="50" charset="-127"/>
                <a:cs typeface="Times New Roman" pitchFamily="18" charset="0"/>
              </a:rPr>
              <a:t> of </a:t>
            </a:r>
            <a:r>
              <a:rPr lang="en-US" altLang="ko-KR" dirty="0">
                <a:solidFill>
                  <a:schemeClr val="tx1"/>
                </a:solidFill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>
                <a:solidFill>
                  <a:schemeClr val="tx1"/>
                </a:solidFill>
                <a:ea typeface="돋움" pitchFamily="50" charset="-127"/>
                <a:cs typeface="Times New Roman" pitchFamily="18" charset="0"/>
              </a:rPr>
              <a:t> statements</a:t>
            </a:r>
          </a:p>
          <a:p>
            <a:pPr lvl="1"/>
            <a:r>
              <a:rPr lang="en-US" altLang="ko-KR" dirty="0">
                <a:ea typeface="돋움" pitchFamily="50" charset="-127"/>
                <a:cs typeface="Times New Roman" pitchFamily="18" charset="0"/>
              </a:rPr>
              <a:t>We can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  <a:ea typeface="돋움" pitchFamily="50" charset="-127"/>
                <a:cs typeface="Times New Roman" pitchFamily="18" charset="0"/>
              </a:rPr>
              <a:t>rewrite all static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  <a:ea typeface="돋움" pitchFamily="50" charset="-127"/>
                <a:cs typeface="Times New Roman" pitchFamily="18" charset="0"/>
              </a:rPr>
              <a:t> statements</a:t>
            </a:r>
            <a:r>
              <a:rPr lang="en-US" altLang="ko-KR" dirty="0">
                <a:ea typeface="돋움" pitchFamily="50" charset="-127"/>
                <a:cs typeface="Times New Roman" pitchFamily="18" charset="0"/>
              </a:rPr>
              <a:t> to other statements if the </a:t>
            </a:r>
            <a:r>
              <a:rPr lang="en-US" altLang="ko-KR" dirty="0"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>
                <a:ea typeface="돋움" pitchFamily="50" charset="-127"/>
                <a:cs typeface="Times New Roman" pitchFamily="18" charset="0"/>
              </a:rPr>
              <a:t> statements do not have dynamic code generating functions</a:t>
            </a:r>
          </a:p>
          <a:p>
            <a:pPr lvl="1"/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  <a:p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4357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Introduction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1584176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Semantics</a:t>
            </a:r>
          </a:p>
          <a:p>
            <a:endParaRPr lang="en-US" altLang="ko-KR" dirty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  <a:p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2973980" y="2204864"/>
            <a:ext cx="2743704" cy="37161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sp>
        <p:nvSpPr>
          <p:cNvPr id="6" name="내용 개체 틀 2"/>
          <p:cNvSpPr txBox="1">
            <a:spLocks/>
          </p:cNvSpPr>
          <p:nvPr/>
        </p:nvSpPr>
        <p:spPr>
          <a:xfrm>
            <a:off x="179512" y="2564904"/>
            <a:ext cx="8568952" cy="388843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3333B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  <a:p>
            <a:pPr marL="1371600" lvl="2" indent="-514350">
              <a:buFont typeface="+mj-lt"/>
              <a:buAutoNum type="arabicPeriod"/>
            </a:pP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Evaluate </a:t>
            </a: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exp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to a JavaScript object(</a:t>
            </a:r>
            <a:r>
              <a:rPr lang="en-US" altLang="ko-KR" b="1" dirty="0" smtClean="0">
                <a:solidFill>
                  <a:srgbClr val="3333B2"/>
                </a:solidFill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b="1" dirty="0" smtClean="0">
                <a:solidFill>
                  <a:srgbClr val="3333B2"/>
                </a:solidFill>
                <a:latin typeface="+mj-lt"/>
                <a:ea typeface="돋움" pitchFamily="50" charset="-127"/>
                <a:cs typeface="Times New Roman" pitchFamily="18" charset="0"/>
              </a:rPr>
              <a:t> object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)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Add the object to the front of the scope chain</a:t>
            </a:r>
          </a:p>
          <a:p>
            <a:pPr marL="1657350" lvl="3" indent="-342900">
              <a:buFont typeface="Arial" pitchFamily="34" charset="0"/>
              <a:buChar char="•"/>
            </a:pP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All </a:t>
            </a:r>
            <a:r>
              <a:rPr lang="en-US" altLang="ko-KR" b="1" dirty="0" smtClean="0">
                <a:solidFill>
                  <a:srgbClr val="3333B2"/>
                </a:solidFill>
                <a:latin typeface="+mj-lt"/>
                <a:ea typeface="돋움" pitchFamily="50" charset="-127"/>
                <a:cs typeface="Times New Roman" pitchFamily="18" charset="0"/>
              </a:rPr>
              <a:t>properties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in the </a:t>
            </a: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object become local variables in the body of the </a:t>
            </a: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statement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Evaluate </a:t>
            </a:r>
            <a:r>
              <a:rPr lang="en-US" altLang="ko-KR" dirty="0" err="1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stmt</a:t>
            </a:r>
            <a:endParaRPr lang="en-US" altLang="ko-KR" dirty="0" smtClean="0">
              <a:latin typeface="Courier New" pitchFamily="49" charset="0"/>
              <a:ea typeface="돋움" pitchFamily="50" charset="-127"/>
              <a:cs typeface="Courier New" pitchFamily="49" charset="0"/>
            </a:endParaRPr>
          </a:p>
          <a:p>
            <a:pPr marL="1371600" lvl="2" indent="-514350">
              <a:buFont typeface="+mj-lt"/>
              <a:buAutoNum type="arabicPeriod"/>
            </a:pP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Remove the </a:t>
            </a:r>
            <a:r>
              <a:rPr lang="en-US" altLang="ko-KR" dirty="0" smtClean="0">
                <a:latin typeface="Courier New" pitchFamily="49" charset="0"/>
                <a:ea typeface="돋움" pitchFamily="50" charset="-127"/>
                <a:cs typeface="Courier New" pitchFamily="49" charset="0"/>
              </a:rPr>
              <a:t>with</a:t>
            </a:r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 object from the scope chain</a:t>
            </a:r>
            <a:endParaRPr lang="en-US" altLang="ko-KR" dirty="0" smtClean="0">
              <a:latin typeface="cmr10"/>
              <a:ea typeface="돋움" pitchFamily="50" charset="-127"/>
              <a:cs typeface="Times New Roman" pitchFamily="18" charset="0"/>
            </a:endParaRPr>
          </a:p>
          <a:p>
            <a:pPr marL="1371600" lvl="2" indent="-514350">
              <a:buFont typeface="+mj-lt"/>
              <a:buAutoNum type="arabicPeriod"/>
            </a:pPr>
            <a:endParaRPr lang="en-US" altLang="ko-KR" dirty="0" smtClean="0">
              <a:latin typeface="cmr10"/>
              <a:ea typeface="돋움" pitchFamily="50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202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Good Parts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grpSp>
        <p:nvGrpSpPr>
          <p:cNvPr id="57" name="그룹 56"/>
          <p:cNvGrpSpPr/>
          <p:nvPr/>
        </p:nvGrpSpPr>
        <p:grpSpPr>
          <a:xfrm>
            <a:off x="870004" y="1340768"/>
            <a:ext cx="3053924" cy="2808312"/>
            <a:chOff x="683568" y="1340768"/>
            <a:chExt cx="3312368" cy="2952328"/>
          </a:xfrm>
        </p:grpSpPr>
        <p:pic>
          <p:nvPicPr>
            <p:cNvPr id="8" name="그림 7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 bwMode="auto">
            <a:xfrm>
              <a:off x="899592" y="1552027"/>
              <a:ext cx="2964498" cy="238102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53640926-AAD7-44D8-BBD7-CCE9431645EC}">
  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p:spPr>
        </p:pic>
        <p:sp>
          <p:nvSpPr>
            <p:cNvPr id="54" name="직사각형 53"/>
            <p:cNvSpPr/>
            <p:nvPr/>
          </p:nvSpPr>
          <p:spPr>
            <a:xfrm>
              <a:off x="683568" y="1340768"/>
              <a:ext cx="3312368" cy="2952328"/>
            </a:xfrm>
            <a:prstGeom prst="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58" name="그룹 57"/>
          <p:cNvGrpSpPr/>
          <p:nvPr/>
        </p:nvGrpSpPr>
        <p:grpSpPr>
          <a:xfrm>
            <a:off x="5148064" y="1340768"/>
            <a:ext cx="3096344" cy="2808312"/>
            <a:chOff x="4716016" y="1340768"/>
            <a:chExt cx="3312368" cy="2952328"/>
          </a:xfrm>
        </p:grpSpPr>
        <p:grpSp>
          <p:nvGrpSpPr>
            <p:cNvPr id="53" name="그룹 52"/>
            <p:cNvGrpSpPr/>
            <p:nvPr/>
          </p:nvGrpSpPr>
          <p:grpSpPr>
            <a:xfrm>
              <a:off x="4932040" y="1484784"/>
              <a:ext cx="2808312" cy="2520280"/>
              <a:chOff x="4932040" y="1484784"/>
              <a:chExt cx="2808312" cy="2520280"/>
            </a:xfrm>
          </p:grpSpPr>
          <p:sp>
            <p:nvSpPr>
              <p:cNvPr id="9" name="타원 8"/>
              <p:cNvSpPr/>
              <p:nvPr/>
            </p:nvSpPr>
            <p:spPr>
              <a:xfrm>
                <a:off x="5580111" y="1484784"/>
                <a:ext cx="1677955" cy="648072"/>
              </a:xfrm>
              <a:prstGeom prst="ellipse">
                <a:avLst/>
              </a:prstGeom>
              <a:noFill/>
              <a:ln>
                <a:solidFill>
                  <a:srgbClr val="3333B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600" dirty="0" smtClean="0">
                    <a:solidFill>
                      <a:schemeClr val="tx1"/>
                    </a:solidFill>
                    <a:latin typeface="cmr10"/>
                  </a:rPr>
                  <a:t>document</a:t>
                </a:r>
                <a:endParaRPr lang="ko-KR" altLang="en-US" sz="1600" dirty="0">
                  <a:solidFill>
                    <a:schemeClr val="tx1"/>
                  </a:solidFill>
                  <a:latin typeface="cmr10"/>
                </a:endParaRPr>
              </a:p>
            </p:txBody>
          </p:sp>
          <p:sp>
            <p:nvSpPr>
              <p:cNvPr id="10" name="타원 9"/>
              <p:cNvSpPr/>
              <p:nvPr/>
            </p:nvSpPr>
            <p:spPr>
              <a:xfrm>
                <a:off x="5796136" y="2420888"/>
                <a:ext cx="1152128" cy="648072"/>
              </a:xfrm>
              <a:prstGeom prst="ellipse">
                <a:avLst/>
              </a:prstGeom>
              <a:noFill/>
              <a:ln>
                <a:solidFill>
                  <a:srgbClr val="3333B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600" dirty="0" smtClean="0">
                    <a:solidFill>
                      <a:schemeClr val="tx1"/>
                    </a:solidFill>
                    <a:latin typeface="cmr10"/>
                  </a:rPr>
                  <a:t>body</a:t>
                </a:r>
                <a:endParaRPr lang="ko-KR" altLang="en-US" sz="1600" dirty="0">
                  <a:solidFill>
                    <a:schemeClr val="tx1"/>
                  </a:solidFill>
                  <a:latin typeface="cmr10"/>
                </a:endParaRPr>
              </a:p>
            </p:txBody>
          </p:sp>
          <p:sp>
            <p:nvSpPr>
              <p:cNvPr id="11" name="타원 10"/>
              <p:cNvSpPr/>
              <p:nvPr/>
            </p:nvSpPr>
            <p:spPr>
              <a:xfrm>
                <a:off x="5364088" y="3356992"/>
                <a:ext cx="864096" cy="648072"/>
              </a:xfrm>
              <a:prstGeom prst="ellipse">
                <a:avLst/>
              </a:prstGeom>
              <a:noFill/>
              <a:ln>
                <a:solidFill>
                  <a:srgbClr val="3333B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600" dirty="0" smtClean="0">
                    <a:solidFill>
                      <a:schemeClr val="tx1"/>
                    </a:solidFill>
                    <a:latin typeface="cmr10"/>
                  </a:rPr>
                  <a:t>div</a:t>
                </a:r>
                <a:endParaRPr lang="ko-KR" altLang="en-US" sz="1600" dirty="0">
                  <a:solidFill>
                    <a:schemeClr val="tx1"/>
                  </a:solidFill>
                  <a:latin typeface="cmr10"/>
                </a:endParaRPr>
              </a:p>
            </p:txBody>
          </p:sp>
          <p:cxnSp>
            <p:nvCxnSpPr>
              <p:cNvPr id="13" name="직선 연결선 12"/>
              <p:cNvCxnSpPr>
                <a:stCxn id="9" idx="4"/>
                <a:endCxn id="10" idx="0"/>
              </p:cNvCxnSpPr>
              <p:nvPr/>
            </p:nvCxnSpPr>
            <p:spPr>
              <a:xfrm flipH="1">
                <a:off x="6372201" y="2132856"/>
                <a:ext cx="46888" cy="288032"/>
              </a:xfrm>
              <a:prstGeom prst="line">
                <a:avLst/>
              </a:prstGeom>
              <a:ln w="28575">
                <a:solidFill>
                  <a:srgbClr val="3333B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직선 연결선 19"/>
              <p:cNvCxnSpPr/>
              <p:nvPr/>
            </p:nvCxnSpPr>
            <p:spPr>
              <a:xfrm flipH="1">
                <a:off x="5148064" y="2132856"/>
                <a:ext cx="1224136" cy="432048"/>
              </a:xfrm>
              <a:prstGeom prst="line">
                <a:avLst/>
              </a:prstGeom>
              <a:ln w="28575">
                <a:solidFill>
                  <a:srgbClr val="3333B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직선 연결선 23"/>
              <p:cNvCxnSpPr>
                <a:stCxn id="10" idx="4"/>
                <a:endCxn id="11" idx="0"/>
              </p:cNvCxnSpPr>
              <p:nvPr/>
            </p:nvCxnSpPr>
            <p:spPr>
              <a:xfrm flipH="1">
                <a:off x="5796136" y="3068960"/>
                <a:ext cx="576064" cy="288032"/>
              </a:xfrm>
              <a:prstGeom prst="line">
                <a:avLst/>
              </a:prstGeom>
              <a:ln w="28575">
                <a:solidFill>
                  <a:srgbClr val="3333B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직선 연결선 26"/>
              <p:cNvCxnSpPr>
                <a:stCxn id="10" idx="4"/>
              </p:cNvCxnSpPr>
              <p:nvPr/>
            </p:nvCxnSpPr>
            <p:spPr>
              <a:xfrm>
                <a:off x="6372200" y="3068960"/>
                <a:ext cx="540060" cy="360040"/>
              </a:xfrm>
              <a:prstGeom prst="line">
                <a:avLst/>
              </a:prstGeom>
              <a:ln w="28575">
                <a:solidFill>
                  <a:srgbClr val="3333B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타원 30"/>
              <p:cNvSpPr/>
              <p:nvPr/>
            </p:nvSpPr>
            <p:spPr>
              <a:xfrm>
                <a:off x="4932040" y="2663201"/>
                <a:ext cx="72008" cy="45719"/>
              </a:xfrm>
              <a:prstGeom prst="ellipse">
                <a:avLst/>
              </a:prstGeom>
              <a:solidFill>
                <a:srgbClr val="3333B2"/>
              </a:solidFill>
              <a:ln>
                <a:solidFill>
                  <a:srgbClr val="3333B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2" name="타원 31"/>
              <p:cNvSpPr/>
              <p:nvPr/>
            </p:nvSpPr>
            <p:spPr>
              <a:xfrm>
                <a:off x="5076056" y="2663201"/>
                <a:ext cx="72008" cy="45719"/>
              </a:xfrm>
              <a:prstGeom prst="ellipse">
                <a:avLst/>
              </a:prstGeom>
              <a:solidFill>
                <a:srgbClr val="3333B2"/>
              </a:solidFill>
              <a:ln>
                <a:solidFill>
                  <a:srgbClr val="3333B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3" name="타원 32"/>
              <p:cNvSpPr/>
              <p:nvPr/>
            </p:nvSpPr>
            <p:spPr>
              <a:xfrm>
                <a:off x="5220072" y="2663201"/>
                <a:ext cx="72008" cy="45719"/>
              </a:xfrm>
              <a:prstGeom prst="ellipse">
                <a:avLst/>
              </a:prstGeom>
              <a:solidFill>
                <a:srgbClr val="3333B2"/>
              </a:solidFill>
              <a:ln>
                <a:solidFill>
                  <a:srgbClr val="3333B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cxnSp>
            <p:nvCxnSpPr>
              <p:cNvPr id="35" name="직선 연결선 34"/>
              <p:cNvCxnSpPr>
                <a:stCxn id="9" idx="4"/>
              </p:cNvCxnSpPr>
              <p:nvPr/>
            </p:nvCxnSpPr>
            <p:spPr>
              <a:xfrm>
                <a:off x="6419089" y="2132856"/>
                <a:ext cx="1105239" cy="432048"/>
              </a:xfrm>
              <a:prstGeom prst="line">
                <a:avLst/>
              </a:prstGeom>
              <a:ln w="28575">
                <a:solidFill>
                  <a:srgbClr val="3333B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타원 37"/>
              <p:cNvSpPr/>
              <p:nvPr/>
            </p:nvSpPr>
            <p:spPr>
              <a:xfrm>
                <a:off x="7380312" y="2663201"/>
                <a:ext cx="72008" cy="45719"/>
              </a:xfrm>
              <a:prstGeom prst="ellipse">
                <a:avLst/>
              </a:prstGeom>
              <a:solidFill>
                <a:srgbClr val="3333B2"/>
              </a:solidFill>
              <a:ln>
                <a:solidFill>
                  <a:srgbClr val="3333B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9" name="타원 38"/>
              <p:cNvSpPr/>
              <p:nvPr/>
            </p:nvSpPr>
            <p:spPr>
              <a:xfrm>
                <a:off x="7524328" y="2663201"/>
                <a:ext cx="72008" cy="45719"/>
              </a:xfrm>
              <a:prstGeom prst="ellipse">
                <a:avLst/>
              </a:prstGeom>
              <a:solidFill>
                <a:srgbClr val="3333B2"/>
              </a:solidFill>
              <a:ln>
                <a:solidFill>
                  <a:srgbClr val="3333B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0" name="타원 39"/>
              <p:cNvSpPr/>
              <p:nvPr/>
            </p:nvSpPr>
            <p:spPr>
              <a:xfrm>
                <a:off x="7668344" y="2663201"/>
                <a:ext cx="72008" cy="45719"/>
              </a:xfrm>
              <a:prstGeom prst="ellipse">
                <a:avLst/>
              </a:prstGeom>
              <a:solidFill>
                <a:srgbClr val="3333B2"/>
              </a:solidFill>
              <a:ln>
                <a:solidFill>
                  <a:srgbClr val="3333B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7" name="타원 46"/>
              <p:cNvSpPr/>
              <p:nvPr/>
            </p:nvSpPr>
            <p:spPr>
              <a:xfrm>
                <a:off x="6732240" y="3599305"/>
                <a:ext cx="72008" cy="45719"/>
              </a:xfrm>
              <a:prstGeom prst="ellipse">
                <a:avLst/>
              </a:prstGeom>
              <a:solidFill>
                <a:srgbClr val="3333B2"/>
              </a:solidFill>
              <a:ln>
                <a:solidFill>
                  <a:srgbClr val="3333B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6876256" y="3599305"/>
                <a:ext cx="72008" cy="45719"/>
              </a:xfrm>
              <a:prstGeom prst="ellipse">
                <a:avLst/>
              </a:prstGeom>
              <a:solidFill>
                <a:srgbClr val="3333B2"/>
              </a:solidFill>
              <a:ln>
                <a:solidFill>
                  <a:srgbClr val="3333B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7020272" y="3599305"/>
                <a:ext cx="72008" cy="45719"/>
              </a:xfrm>
              <a:prstGeom prst="ellipse">
                <a:avLst/>
              </a:prstGeom>
              <a:solidFill>
                <a:srgbClr val="3333B2"/>
              </a:solidFill>
              <a:ln>
                <a:solidFill>
                  <a:srgbClr val="3333B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6" name="직사각형 55"/>
            <p:cNvSpPr/>
            <p:nvPr/>
          </p:nvSpPr>
          <p:spPr>
            <a:xfrm>
              <a:off x="4716016" y="1340768"/>
              <a:ext cx="3312368" cy="2952328"/>
            </a:xfrm>
            <a:prstGeom prst="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331640" y="4211796"/>
            <a:ext cx="251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An HTML document</a:t>
            </a:r>
            <a:endParaRPr lang="ko-KR" alt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601716" y="4221088"/>
            <a:ext cx="4434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 DOM(Document Object Model) tree</a:t>
            </a:r>
            <a:endParaRPr lang="ko-KR" altLang="en-US" dirty="0"/>
          </a:p>
        </p:txBody>
      </p:sp>
      <p:sp>
        <p:nvSpPr>
          <p:cNvPr id="63" name="오른쪽 화살표 62"/>
          <p:cNvSpPr/>
          <p:nvPr/>
        </p:nvSpPr>
        <p:spPr>
          <a:xfrm>
            <a:off x="4283968" y="2476212"/>
            <a:ext cx="504056" cy="376724"/>
          </a:xfrm>
          <a:prstGeom prst="rightArrow">
            <a:avLst/>
          </a:prstGeom>
          <a:solidFill>
            <a:srgbClr val="FFFF00"/>
          </a:solidFill>
          <a:ln>
            <a:solidFill>
              <a:srgbClr val="333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65" name="그림 6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877047" y="5115284"/>
            <a:ext cx="5503265" cy="54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36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Good Parts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pic>
        <p:nvPicPr>
          <p:cNvPr id="8" name="그림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755576" y="1715579"/>
            <a:ext cx="7848872" cy="70530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sp>
        <p:nvSpPr>
          <p:cNvPr id="9" name="오른쪽 화살표 8"/>
          <p:cNvSpPr/>
          <p:nvPr/>
        </p:nvSpPr>
        <p:spPr>
          <a:xfrm rot="5400000">
            <a:off x="4076286" y="2916602"/>
            <a:ext cx="504056" cy="376724"/>
          </a:xfrm>
          <a:prstGeom prst="rightArrow">
            <a:avLst/>
          </a:prstGeom>
          <a:solidFill>
            <a:srgbClr val="FFFF00"/>
          </a:solidFill>
          <a:ln>
            <a:solidFill>
              <a:srgbClr val="333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1" name="그림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547664" y="3820316"/>
            <a:ext cx="6264696" cy="142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52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Bad Parts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3384376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Introducing a new scope at run time</a:t>
            </a:r>
          </a:p>
          <a:p>
            <a:pPr lvl="1"/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Performance overhead</a:t>
            </a:r>
          </a:p>
          <a:p>
            <a:pPr lvl="1"/>
            <a:r>
              <a:rPr lang="en-US" altLang="ko-KR" dirty="0" smtClean="0">
                <a:latin typeface="+mj-lt"/>
                <a:ea typeface="돋움" pitchFamily="50" charset="-127"/>
                <a:cs typeface="Times New Roman" pitchFamily="18" charset="0"/>
              </a:rPr>
              <a:t>Infeasible static analysis</a:t>
            </a:r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  </a:t>
            </a:r>
          </a:p>
          <a:p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292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>
                <a:ea typeface="돋움" pitchFamily="50" charset="-127"/>
                <a:cs typeface="Times New Roman" pitchFamily="18" charset="0"/>
              </a:rPr>
              <a:t>Bad Parts</a:t>
            </a:r>
            <a:endParaRPr lang="ko-KR" altLang="en-US" sz="3200" dirty="0">
              <a:solidFill>
                <a:srgbClr val="3333B2"/>
              </a:solidFill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576064"/>
          </a:xfrm>
          <a:noFill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+mj-lt"/>
                <a:ea typeface="돋움" pitchFamily="50" charset="-127"/>
                <a:cs typeface="Times New Roman" pitchFamily="18" charset="0"/>
              </a:rPr>
              <a:t>Infeasible static analysis</a:t>
            </a:r>
          </a:p>
          <a:p>
            <a:endParaRPr lang="en-US" altLang="ko-KR" dirty="0" smtClean="0">
              <a:solidFill>
                <a:schemeClr val="tx1"/>
              </a:solidFill>
              <a:latin typeface="+mj-lt"/>
              <a:ea typeface="돋움" pitchFamily="50" charset="-127"/>
              <a:cs typeface="Times New Roman" pitchFamily="18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675998" y="2276872"/>
            <a:ext cx="4085889" cy="269093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5580112" y="2276872"/>
            <a:ext cx="2952328" cy="38164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333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obj1, obj2, fun1</a:t>
            </a: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16216" y="1979548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/>
              <a:t>Global</a:t>
            </a:r>
            <a:endParaRPr lang="ko-KR" altLang="en-US" sz="1600" b="1" dirty="0"/>
          </a:p>
        </p:txBody>
      </p:sp>
      <p:sp>
        <p:nvSpPr>
          <p:cNvPr id="9" name="직사각형 8"/>
          <p:cNvSpPr/>
          <p:nvPr/>
        </p:nvSpPr>
        <p:spPr>
          <a:xfrm>
            <a:off x="5868144" y="3140968"/>
            <a:ext cx="2448272" cy="2808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obj, localvar1</a:t>
            </a:r>
          </a:p>
          <a:p>
            <a:endParaRPr lang="en-US" altLang="ko-K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32240" y="2780928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/>
              <a:t>fun1</a:t>
            </a: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954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PREAMBLE" val="\documentclass{article}&#10;\pagestyle{empty}&#10;\usepackage{xspace,amssymb,amsfonts,amsmath}&#10;\usepackage{color}&#10;"/>
  <p:tag name="MAGPC" val="200"/>
  <p:tag name="FONTSIZE" val="10"/>
  <p:tag name="FIRSTCHANGHEE20PARK@BCRLJ5EMNCYLY3W1" val="4307"/>
  <p:tag name="DEFAULTDISPLAYSOURCE" val="\documentclass{article}\pagestyle{empty}&#10;\begin{document}&#10;&#10;\end{document}&#10;"/>
  <p:tag name="EMBEDFONTS" val="1"/>
  <p:tag name="FIRSTFFFFB9DAFFFFC3A2FFFFC8F1@PSALRJPG668GGTH8" val="4309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var obj1={one:1}, obj2={two:2};&#10;function fun1(obj){&#10;  var localvar1=0;&#10;  with(obj) &#10;     localvar1=one;&#10;}&#10;&#10;fun1(obj1);&#10;fun1(obj2);&#10;\end{verbatim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61"/>
  <p:tag name="PICTUREFILESIZE" val="43850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with(document.forms[k]) {&#10;  appendChild(PAYPAL.browserscript. ... );&#10;  appendChild(PAYPAL.browserscript. ... );&#10;  appendChild(PAYPAL.browserscript. ... );    &#10;}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21"/>
  <p:tag name="PICTUREFILESIZE" val="14024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function simpleCons(x) {&#10;  var privateField=1;&#10;  this.publicField=x;&#10;  this.publicMethod=function(){&#10;    privateField=this.publicField;&#10;  }&#10;}&#10;var newObj = new simpleCons(3);&#10;\end{verbatim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77"/>
  <p:tag name="PICTUREFILESIZE" val="50240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function simpleCons(x) {&#10;  var privateField=1;&#10;  this.publicField=x;&#10;  this.publicMethod=function(){with(this){&#10;    privateField=publicField;&#10;  }}&#10;}&#10;var newObj = new simpleCons(3);&#10;\end{verbatim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220"/>
  <p:tag name="PICTUREFILESIZE" val="54597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with(window)&#10;  try {&#10;    eval(_1f);&#10;    return true;&#10;  } catch(e) {}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85"/>
  <p:tag name="PICTUREFILESIZE" val="5288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with(obj) {&#10;  _.push(`&lt;a href=&quot;', url , `&quot;&gt;', text, `&lt;/a&gt;');&#10;}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52"/>
  <p:tag name="PICTUREFILESIZE" val="5576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with({url : &quot;example.com&quot;, text : &quot;example&quot;}) {&#10;  _.push(`&lt;a href=&quot;', url , `&quot;&gt;', text, `&lt;/a&gt;');&#10;}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52"/>
  <p:tag name="PICTUREFILESIZE" val="8552"/>
</p:tagLst>
</file>

<file path=ppt/tags/tag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&lt;a href=&quot;example.com&quot;&gt;example&lt;/a&gt;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74"/>
  <p:tag name="PICTUREFILESIZE" val="3752"/>
</p:tagLst>
</file>

<file path=ppt/tags/tag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with(obj) {&#10;  _.push(`&lt;a href=&quot;', url , `&quot;&gt;', text, `&lt;/a&gt;');&#10;}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52"/>
  <p:tag name="PICTUREFILESIZE" val="5576"/>
</p:tagLst>
</file>

<file path=ppt/tags/tag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with(obj)&#10;  ... id ...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64"/>
  <p:tag name="PICTUREFILESIZE" val="2312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with(exp) stmt&#10;\end{verbatim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4"/>
  <p:tag name="PICTUREFILESIZE" val="4605"/>
</p:tagLst>
</file>

<file path=ppt/tags/tag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... obj.id ...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2"/>
  <p:tag name="PICTUREFILESIZE" val="1832"/>
</p:tagLst>
</file>

<file path=ppt/tags/tag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... id ...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52"/>
  <p:tag name="PICTUREFILESIZE" val="1448"/>
</p:tagLst>
</file>

<file path=ppt/tags/tag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with(obj)&#10;  ... id ...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64"/>
  <p:tag name="PICTUREFILESIZE" val="2312"/>
</p:tagLst>
</file>

<file path=ppt/tags/tag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var $f = toObject(obj);&#10;... (&quot;id&quot; in obj ? $f.id : id) ...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79"/>
  <p:tag name="PICTUREFILESIZE" val="5096"/>
</p:tagLst>
</file>

<file path=ppt/tags/tag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with(obj)&#10;  x=3;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9"/>
  <p:tag name="PICTUREFILESIZE" val="1928"/>
</p:tagLst>
</file>

<file path=ppt/tags/tag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var $f = toObject(obj);&#10;(&quot;x&quot; in obj ? $f.x : x) = 3;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48"/>
  <p:tag name="PICTUREFILESIZE" val="4520"/>
</p:tagLst>
</file>

<file path=ppt/tags/tag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with(obj)&#10;  x=3;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9"/>
  <p:tag name="PICTUREFILESIZE" val="1928"/>
</p:tagLst>
</file>

<file path=ppt/tags/tag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var $f = toObject(obj);&#10;(&quot;x&quot; in obj ? $f.x=3 : x=3);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48"/>
  <p:tag name="PICTUREFILESIZE" val="4712"/>
</p:tagLst>
</file>

<file path=ppt/tags/tag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with(obj) {&#10;  var x=3;&#10;  var y;&#10;}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60"/>
  <p:tag name="PICTUREFILESIZE" val="2888"/>
</p:tagLst>
</file>

<file path=ppt/tags/tag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var x;&#10;var y;&#10;with(obj){&#10;  x=3;&#10;}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55"/>
  <p:tag name="PICTUREFILESIZE" val="3080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with(exp) stmt&#10;\end{verbatim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4"/>
  <p:tag name="PICTUREFILESIZE" val="4605"/>
</p:tagLst>
</file>

<file path=ppt/tags/tag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var $f = toObject(obj);&#10;var x;&#10;(&quot;x&quot; in obj ? $f.x=3 : x=3);&#10;var y;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48"/>
  <p:tag name="PICTUREFILESIZE" val="5672"/>
</p:tagLst>
</file>

<file path=ppt/tags/tag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with(obj) &#10;  x=function() {&#10;    var lvar1;&#10;    lvar1=lvar2;&#10;  }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86"/>
  <p:tag name="PICTUREFILESIZE" val="4904"/>
</p:tagLst>
</file>

<file path=ppt/tags/tag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function() {&#10;  var lvar1;&#10;  lvar1=(&quot;lvar2&quot; in $f ? $f.lvar2 : lvar2);&#10;}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25"/>
  <p:tag name="PICTUREFILESIZE" val="6056"/>
</p:tagLst>
</file>

<file path=ppt/tags/tag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with(obj)&#10;   eval(str);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69"/>
  <p:tag name="PICTUREFILESIZE" val="2504"/>
</p:tagLst>
</file>

<file path=ppt/tags/tag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with(window)&#10;  try {&#10;    eval(_1f);&#10;    return true;&#10;  } catch(e) {}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85"/>
  <p:tag name="PICTUREFILESIZE" val="5288"/>
</p:tagLst>
</file>

<file path=ppt/tags/tag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var $f=toObject(window);&#10;try {&#10;  (&quot;eval&quot; in $f ? $f.eval(_1f) ; $f.eval(_1f));&#10;  return true;&#10;} catch(e) {}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47"/>
  <p:tag name="PICTUREFILESIZE" val="9128"/>
</p:tagLst>
</file>

<file path=ppt/tags/tag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with(window)&#10;  try {&#10;    eval(_1f);&#10;    return true;&#10;  } catch(e) {}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85"/>
  <p:tag name="PICTUREFILESIZE" val="5288"/>
</p:tagLst>
</file>

<file path=ppt/tags/tag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try {&#10;  var aliaseval=eval;&#10;  aliaseval(_1f);&#10;  return true;&#10;} catch (e) {};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11"/>
  <p:tag name="PICTUREFILESIZE" val="6440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document.body.children[0]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31"/>
  <p:tag name="PICTUREFILESIZE" val="3080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&#10;\begin{verbatim}&#10;&lt;html&gt;&#10;  ...&#10;  &lt;body&gt;&#10;      &lt;div&gt; ... &lt;/div&gt;&#10;      ...&#10;  &lt;/body&gt; &#10;  ...&#10;&lt;/html&gt;&#10;\end{verbatim}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17"/>
  <p:tag name="PICTUREFILESIZE" val="5384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document.body.children[0].style.textAlign=&quot;center&quot;;&#10;document.body.children[0].style.fontSize=50;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67"/>
  <p:tag name="PICTUREFILESIZE" val="9800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with(document.body.children[0].style) {&#10;  textAlign=&quot;center&quot;;&#10;  fontSize=50;&#10;}&#10;\end{verbatim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07"/>
  <p:tag name="PICTUREFILESIZE" val="7400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var obj1={one:1}, obj2={two:2};&#10;function fun1(obj){&#10;  var localvar1=0;&#10;  with(obj) &#10;     localvar1=one;&#10;}&#10;&#10;fun1(obj1);&#10;fun1(obj2);&#10;\end{verbatim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61"/>
  <p:tag name="PICTUREFILESIZE" val="43850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" val="latex"/>
  <p:tag name="SOURCE" val="\documentclass{article}\pagestyle{empty}&#10;\begin{document}&#10;\begin{verbatim}&#10;var obj1={one:1}, obj2={two:2};&#10;function fun1(obj){&#10;  var localvar1=0;&#10;  with(obj) &#10;     localvar1=one;&#10;}&#10;&#10;fun1(obj1);&#10;fun1(obj2);&#10;\end{verbatim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61"/>
  <p:tag name="PICTUREFILESIZE" val="43850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11371</TotalTime>
  <Words>917</Words>
  <Application>Microsoft Macintosh PowerPoint</Application>
  <PresentationFormat>On-screen Show (4:3)</PresentationFormat>
  <Paragraphs>363</Paragraphs>
  <Slides>43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맑은 고딕</vt:lpstr>
      <vt:lpstr>cmr10</vt:lpstr>
      <vt:lpstr>Office 테마</vt:lpstr>
      <vt:lpstr> An Empirical Study on the Rewritability  of the with Statement in JavaScript</vt:lpstr>
      <vt:lpstr>Famous Word about the with Statement</vt:lpstr>
      <vt:lpstr>Overview</vt:lpstr>
      <vt:lpstr>Introduction</vt:lpstr>
      <vt:lpstr>Introduction</vt:lpstr>
      <vt:lpstr>Good Parts</vt:lpstr>
      <vt:lpstr>Good Parts</vt:lpstr>
      <vt:lpstr>Bad Parts</vt:lpstr>
      <vt:lpstr>Bad Parts</vt:lpstr>
      <vt:lpstr>Bad Parts</vt:lpstr>
      <vt:lpstr>Bad Parts</vt:lpstr>
      <vt:lpstr>Empirical Study</vt:lpstr>
      <vt:lpstr>Methodology</vt:lpstr>
      <vt:lpstr>Methodology</vt:lpstr>
      <vt:lpstr>Methodology</vt:lpstr>
      <vt:lpstr>Methodology</vt:lpstr>
      <vt:lpstr>Amount of with Statements</vt:lpstr>
      <vt:lpstr>Usage Patterns</vt:lpstr>
      <vt:lpstr>Usage Patterns</vt:lpstr>
      <vt:lpstr>Usage Patterns</vt:lpstr>
      <vt:lpstr>Usage Patterns</vt:lpstr>
      <vt:lpstr>Usage Patterns</vt:lpstr>
      <vt:lpstr>Usage Patterns</vt:lpstr>
      <vt:lpstr>Usage Patterns</vt:lpstr>
      <vt:lpstr>Usage Patterns</vt:lpstr>
      <vt:lpstr>Usage Patterns</vt:lpstr>
      <vt:lpstr>Usage Patterns</vt:lpstr>
      <vt:lpstr>Usage Patterns</vt:lpstr>
      <vt:lpstr>Template Pattern in Dynamic with</vt:lpstr>
      <vt:lpstr>Rewritability of with Statements</vt:lpstr>
      <vt:lpstr>Rewriting Strategy</vt:lpstr>
      <vt:lpstr>Rewriting Strategy</vt:lpstr>
      <vt:lpstr>Rewriting Strategy</vt:lpstr>
      <vt:lpstr>Rewriting Strategy</vt:lpstr>
      <vt:lpstr>Rewriting Strategy</vt:lpstr>
      <vt:lpstr>Rewriting Strategy</vt:lpstr>
      <vt:lpstr>Rewritability Check</vt:lpstr>
      <vt:lpstr>Rewritability Check</vt:lpstr>
      <vt:lpstr>Rewritability Check</vt:lpstr>
      <vt:lpstr>Rewritability Check</vt:lpstr>
      <vt:lpstr>Rewritability Check</vt:lpstr>
      <vt:lpstr>Future Work</vt:lpstr>
      <vt:lpstr>Conclusion</vt:lpstr>
    </vt:vector>
  </TitlesOfParts>
  <Company>카이스트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TaintDroid: An Information-Flow Tracking System for Realtime Privacy Monitoring on Smartphones by William Enck et al.</dc:title>
  <dc:creator>박창희</dc:creator>
  <cp:lastModifiedBy>Elena Zucca</cp:lastModifiedBy>
  <cp:revision>611</cp:revision>
  <dcterms:created xsi:type="dcterms:W3CDTF">2011-11-09T10:43:03Z</dcterms:created>
  <dcterms:modified xsi:type="dcterms:W3CDTF">2011-11-09T10:43:37Z</dcterms:modified>
</cp:coreProperties>
</file>